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5F93"/>
    <a:srgbClr val="0658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1" d="100"/>
          <a:sy n="111" d="100"/>
        </p:scale>
        <p:origin x="456"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fr-FR"/>
              <a:t>Modifiez le style du titre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10845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Date Placeholder 2"/>
          <p:cNvSpPr>
            <a:spLocks noGrp="1"/>
          </p:cNvSpPr>
          <p:nvPr>
            <p:ph type="dt" sz="half" idx="10"/>
          </p:nvPr>
        </p:nvSpPr>
        <p:spPr/>
        <p:txBody>
          <a:bodyPr/>
          <a:lstStyle/>
          <a:p>
            <a:fld id="{1F6151CA-BA7D-4CB3-A894-5DE2DB8BCDDB}" type="datetimeFigureOut">
              <a:rPr lang="fr-FR" smtClean="0"/>
              <a:t>27/05/2021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611241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796286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6320191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fr-FR"/>
              <a:t>Modifiez le style du titre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165170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fr-FR"/>
              <a:t>Modifiez le style du titre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315383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fr-FR"/>
              <a:t>Modifiez le style du titre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fr-FR"/>
              <a:t>Cliquez pour modifier les styles du texte du masque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471414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9423479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spTree>
    <p:extLst>
      <p:ext uri="{BB962C8B-B14F-4D97-AF65-F5344CB8AC3E}">
        <p14:creationId xmlns:p14="http://schemas.microsoft.com/office/powerpoint/2010/main" val="20690223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nchor="ct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E94EF71E-DC9C-4A55-A938-7FDAED1D3AF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8" name="Connecteur droit 7">
            <a:extLst>
              <a:ext uri="{FF2B5EF4-FFF2-40B4-BE49-F238E27FC236}">
                <a16:creationId xmlns:a16="http://schemas.microsoft.com/office/drawing/2014/main" id="{37A52F4B-8923-400A-96B8-21A52645EF8B}"/>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9" name="ZoneTexte 8">
            <a:extLst>
              <a:ext uri="{FF2B5EF4-FFF2-40B4-BE49-F238E27FC236}">
                <a16:creationId xmlns:a16="http://schemas.microsoft.com/office/drawing/2014/main" id="{289D0645-3E7F-4266-B42D-952F6E1E283D}"/>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3859092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1F6151CA-BA7D-4CB3-A894-5DE2DB8BCDDB}" type="datetimeFigureOut">
              <a:rPr lang="fr-FR" smtClean="0"/>
              <a:t>27/05/2021</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7159E7D-841A-4ECA-A438-2FD7BA9870BF}" type="slidenum">
              <a:rPr lang="fr-FR" smtClean="0"/>
              <a:t>‹N°›</a:t>
            </a:fld>
            <a:endParaRPr lang="fr-FR"/>
          </a:p>
        </p:txBody>
      </p:sp>
      <p:pic>
        <p:nvPicPr>
          <p:cNvPr id="7" name="Image 6">
            <a:extLst>
              <a:ext uri="{FF2B5EF4-FFF2-40B4-BE49-F238E27FC236}">
                <a16:creationId xmlns:a16="http://schemas.microsoft.com/office/drawing/2014/main" id="{D81919DB-9CA2-4F5F-AA65-364770D1D5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663512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1F6151CA-BA7D-4CB3-A894-5DE2DB8BCDDB}" type="datetimeFigureOut">
              <a:rPr lang="fr-FR" smtClean="0"/>
              <a:t>27/05/2021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4DEA5EE6-93DA-42E6-9316-4DEBFC5C379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3434093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F6151CA-BA7D-4CB3-A894-5DE2DB8BCDDB}" type="datetimeFigureOut">
              <a:rPr lang="fr-FR" smtClean="0"/>
              <a:t>27/05/2021</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7159E7D-841A-4ECA-A438-2FD7BA9870BF}" type="slidenum">
              <a:rPr lang="fr-FR" smtClean="0"/>
              <a:t>‹N°›</a:t>
            </a:fld>
            <a:endParaRPr lang="fr-FR"/>
          </a:p>
        </p:txBody>
      </p:sp>
      <p:pic>
        <p:nvPicPr>
          <p:cNvPr id="10" name="Image 9">
            <a:extLst>
              <a:ext uri="{FF2B5EF4-FFF2-40B4-BE49-F238E27FC236}">
                <a16:creationId xmlns:a16="http://schemas.microsoft.com/office/drawing/2014/main" id="{E14CB49A-B03B-4BAB-B88D-4966DA1D42D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4377243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1F6151CA-BA7D-4CB3-A894-5DE2DB8BCDDB}" type="datetimeFigureOut">
              <a:rPr lang="fr-FR" smtClean="0"/>
              <a:t>27/05/2021</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7159E7D-841A-4ECA-A438-2FD7BA9870BF}" type="slidenum">
              <a:rPr lang="fr-FR" smtClean="0"/>
              <a:t>‹N°›</a:t>
            </a:fld>
            <a:endParaRPr lang="fr-FR"/>
          </a:p>
        </p:txBody>
      </p:sp>
      <p:pic>
        <p:nvPicPr>
          <p:cNvPr id="6" name="Image 5">
            <a:extLst>
              <a:ext uri="{FF2B5EF4-FFF2-40B4-BE49-F238E27FC236}">
                <a16:creationId xmlns:a16="http://schemas.microsoft.com/office/drawing/2014/main" id="{C26F4B32-6593-4C51-A5C7-F137C100EE1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926472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151CA-BA7D-4CB3-A894-5DE2DB8BCDDB}" type="datetimeFigureOut">
              <a:rPr lang="fr-FR" smtClean="0"/>
              <a:t>27/05/2021</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7159E7D-841A-4ECA-A438-2FD7BA9870BF}" type="slidenum">
              <a:rPr lang="fr-FR" smtClean="0"/>
              <a:t>‹N°›</a:t>
            </a:fld>
            <a:endParaRPr lang="fr-FR"/>
          </a:p>
        </p:txBody>
      </p:sp>
      <p:pic>
        <p:nvPicPr>
          <p:cNvPr id="5" name="Image 4">
            <a:extLst>
              <a:ext uri="{FF2B5EF4-FFF2-40B4-BE49-F238E27FC236}">
                <a16:creationId xmlns:a16="http://schemas.microsoft.com/office/drawing/2014/main" id="{FDFE1475-6E37-4BB8-A2FC-9B9167E3E7C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26030321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fr-FR"/>
              <a:t>Modifiez le style du titre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27/05/2021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D44A78E1-DD7D-4F95-B352-997C6FAEC81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1004492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Pr>
        <a:gradFill rotWithShape="1">
          <a:gsLst>
            <a:gs pos="10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fr-FR"/>
              <a:t>Modifiez le style du titre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1F6151CA-BA7D-4CB3-A894-5DE2DB8BCDDB}" type="datetimeFigureOut">
              <a:rPr lang="fr-FR" smtClean="0"/>
              <a:t>27/05/2021</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7159E7D-841A-4ECA-A438-2FD7BA9870BF}" type="slidenum">
              <a:rPr lang="fr-FR" smtClean="0"/>
              <a:t>‹N°›</a:t>
            </a:fld>
            <a:endParaRPr lang="fr-FR"/>
          </a:p>
        </p:txBody>
      </p:sp>
      <p:pic>
        <p:nvPicPr>
          <p:cNvPr id="8" name="Image 7">
            <a:extLst>
              <a:ext uri="{FF2B5EF4-FFF2-40B4-BE49-F238E27FC236}">
                <a16:creationId xmlns:a16="http://schemas.microsoft.com/office/drawing/2014/main" id="{0170D47A-EFA9-4805-B192-684D12E2F3B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8135" y="289172"/>
            <a:ext cx="1027946" cy="838036"/>
          </a:xfrm>
          <a:prstGeom prst="rect">
            <a:avLst/>
          </a:prstGeom>
        </p:spPr>
      </p:pic>
    </p:spTree>
    <p:extLst>
      <p:ext uri="{BB962C8B-B14F-4D97-AF65-F5344CB8AC3E}">
        <p14:creationId xmlns:p14="http://schemas.microsoft.com/office/powerpoint/2010/main" val="3811882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1F6151CA-BA7D-4CB3-A894-5DE2DB8BCDDB}" type="datetimeFigureOut">
              <a:rPr lang="fr-FR" smtClean="0"/>
              <a:t>27/05/2021</a:t>
            </a:fld>
            <a:endParaRPr lang="fr-F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fr-F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77159E7D-841A-4ECA-A438-2FD7BA9870BF}" type="slidenum">
              <a:rPr lang="fr-FR" smtClean="0"/>
              <a:t>‹N°›</a:t>
            </a:fld>
            <a:endParaRPr lang="fr-FR"/>
          </a:p>
        </p:txBody>
      </p:sp>
      <p:pic>
        <p:nvPicPr>
          <p:cNvPr id="13" name="Image 12">
            <a:extLst>
              <a:ext uri="{FF2B5EF4-FFF2-40B4-BE49-F238E27FC236}">
                <a16:creationId xmlns:a16="http://schemas.microsoft.com/office/drawing/2014/main" id="{2764FC99-2FAD-48F5-856D-EE0132FF0789}"/>
              </a:ext>
            </a:extLst>
          </p:cNvPr>
          <p:cNvPicPr>
            <a:picLocks noChangeAspect="1"/>
          </p:cNvPicPr>
          <p:nvPr userDrawn="1"/>
        </p:nvPicPr>
        <p:blipFill>
          <a:blip r:embed="rId19">
            <a:extLst>
              <a:ext uri="{28A0092B-C50C-407E-A947-70E740481C1C}">
                <a14:useLocalDpi xmlns:a14="http://schemas.microsoft.com/office/drawing/2010/main" val="0"/>
              </a:ext>
            </a:extLst>
          </a:blip>
          <a:stretch>
            <a:fillRect/>
          </a:stretch>
        </p:blipFill>
        <p:spPr>
          <a:xfrm>
            <a:off x="170239" y="266782"/>
            <a:ext cx="1027946" cy="838036"/>
          </a:xfrm>
          <a:prstGeom prst="rect">
            <a:avLst/>
          </a:prstGeom>
        </p:spPr>
      </p:pic>
      <p:cxnSp>
        <p:nvCxnSpPr>
          <p:cNvPr id="14" name="Connecteur droit 13">
            <a:extLst>
              <a:ext uri="{FF2B5EF4-FFF2-40B4-BE49-F238E27FC236}">
                <a16:creationId xmlns:a16="http://schemas.microsoft.com/office/drawing/2014/main" id="{573DE984-2D62-4026-A032-12A88F0C622F}"/>
              </a:ext>
            </a:extLst>
          </p:cNvPr>
          <p:cNvCxnSpPr>
            <a:cxnSpLocks/>
          </p:cNvCxnSpPr>
          <p:nvPr userDrawn="1"/>
        </p:nvCxnSpPr>
        <p:spPr>
          <a:xfrm>
            <a:off x="0" y="1266825"/>
            <a:ext cx="12192000" cy="0"/>
          </a:xfrm>
          <a:prstGeom prst="line">
            <a:avLst/>
          </a:prstGeom>
          <a:ln w="57150">
            <a:solidFill>
              <a:schemeClr val="bg2">
                <a:lumMod val="75000"/>
              </a:schemeClr>
            </a:solidFill>
          </a:ln>
        </p:spPr>
        <p:style>
          <a:lnRef idx="3">
            <a:schemeClr val="accent4"/>
          </a:lnRef>
          <a:fillRef idx="0">
            <a:schemeClr val="accent4"/>
          </a:fillRef>
          <a:effectRef idx="2">
            <a:schemeClr val="accent4"/>
          </a:effectRef>
          <a:fontRef idx="minor">
            <a:schemeClr val="tx1"/>
          </a:fontRef>
        </p:style>
      </p:cxnSp>
      <p:sp>
        <p:nvSpPr>
          <p:cNvPr id="15" name="ZoneTexte 14">
            <a:extLst>
              <a:ext uri="{FF2B5EF4-FFF2-40B4-BE49-F238E27FC236}">
                <a16:creationId xmlns:a16="http://schemas.microsoft.com/office/drawing/2014/main" id="{B73F8C86-F8F4-480C-BC51-DB4502ACEAB0}"/>
              </a:ext>
            </a:extLst>
          </p:cNvPr>
          <p:cNvSpPr txBox="1"/>
          <p:nvPr userDrawn="1"/>
        </p:nvSpPr>
        <p:spPr>
          <a:xfrm>
            <a:off x="1485812" y="138113"/>
            <a:ext cx="2892138" cy="1107996"/>
          </a:xfrm>
          <a:prstGeom prst="rect">
            <a:avLst/>
          </a:prstGeom>
          <a:noFill/>
        </p:spPr>
        <p:txBody>
          <a:bodyPr wrap="none" rtlCol="0">
            <a:spAutoFit/>
          </a:bodyPr>
          <a:lstStyle/>
          <a:p>
            <a:r>
              <a:rPr lang="fr-FR" sz="6600" b="0" dirty="0">
                <a:solidFill>
                  <a:schemeClr val="bg2">
                    <a:lumMod val="75000"/>
                  </a:schemeClr>
                </a:solidFill>
                <a:latin typeface="Brush Script MT" panose="03060802040406070304" pitchFamily="66" charset="0"/>
              </a:rPr>
              <a:t>Fiche Bio</a:t>
            </a:r>
          </a:p>
        </p:txBody>
      </p:sp>
    </p:spTree>
    <p:extLst>
      <p:ext uri="{BB962C8B-B14F-4D97-AF65-F5344CB8AC3E}">
        <p14:creationId xmlns:p14="http://schemas.microsoft.com/office/powerpoint/2010/main" val="2332447448"/>
      </p:ext>
    </p:extLst>
  </p:cSld>
  <p:clrMap bg1="dk1" tx1="lt1" bg2="dk2" tx2="lt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 id="2147483703" r:id="rId13"/>
    <p:sldLayoutId id="2147483704" r:id="rId14"/>
    <p:sldLayoutId id="2147483705" r:id="rId15"/>
    <p:sldLayoutId id="2147483706" r:id="rId16"/>
    <p:sldLayoutId id="2147483707"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72000">
              <a:schemeClr val="tx1"/>
            </a:gs>
            <a:gs pos="100000">
              <a:schemeClr val="tx1"/>
            </a:gs>
          </a:gsLst>
          <a:lin ang="6120000" scaled="1"/>
        </a:gradFill>
        <a:effectLst/>
      </p:bgPr>
    </p:bg>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3E66DF41-B2BC-4E73-B24E-81CFF32239CA}"/>
              </a:ext>
            </a:extLst>
          </p:cNvPr>
          <p:cNvSpPr>
            <a:spLocks noGrp="1"/>
          </p:cNvSpPr>
          <p:nvPr>
            <p:ph idx="1"/>
          </p:nvPr>
        </p:nvSpPr>
        <p:spPr>
          <a:xfrm>
            <a:off x="55301" y="1447799"/>
            <a:ext cx="8806925" cy="4170041"/>
          </a:xfrm>
        </p:spPr>
        <p:txBody>
          <a:bodyPr>
            <a:noAutofit/>
          </a:bodyPr>
          <a:lstStyle/>
          <a:p>
            <a:pPr>
              <a:spcBef>
                <a:spcPts val="300"/>
              </a:spcBef>
              <a:spcAft>
                <a:spcPts val="300"/>
              </a:spcAft>
              <a:buClr>
                <a:schemeClr val="bg2"/>
              </a:buClr>
            </a:pPr>
            <a:r>
              <a:rPr lang="fr-FR" sz="1150" i="1" dirty="0" err="1"/>
              <a:t>Craspedacusta</a:t>
            </a:r>
            <a:r>
              <a:rPr lang="fr-FR" sz="1150" i="1" dirty="0"/>
              <a:t> </a:t>
            </a:r>
            <a:r>
              <a:rPr lang="fr-FR" sz="1150" i="1" dirty="0" err="1"/>
              <a:t>sowerbyi</a:t>
            </a:r>
            <a:r>
              <a:rPr lang="fr-FR" sz="1150" i="1" dirty="0"/>
              <a:t> </a:t>
            </a:r>
            <a:r>
              <a:rPr lang="fr-FR" sz="1150" dirty="0"/>
              <a:t>est une méduse présente dans les eaux douces de tous les continents sauf l’Arctique. Elle ne vit que dans des eaux ne comportant pas de traces de pollution et avec un pH proche du neutre. Elle est présente dans la carrière de Beffes.</a:t>
            </a:r>
          </a:p>
          <a:p>
            <a:pPr>
              <a:spcBef>
                <a:spcPts val="300"/>
              </a:spcBef>
              <a:spcAft>
                <a:spcPts val="300"/>
              </a:spcAft>
              <a:buClr>
                <a:schemeClr val="bg2"/>
              </a:buClr>
            </a:pPr>
            <a:r>
              <a:rPr lang="fr-FR" sz="1150" dirty="0"/>
              <a:t>Cette petite méduse mesure environ 20 mm de diamètre. Elle est transparente avec des gonades bien visibles. Elle possède 4 longs tentacules et jusqu’à 400 tentacules périphériques. Elle possède aussi des cellules urticantes le long de ses tentacules. Ses cellules urticantes ne piquent pas la peau de l’homme.</a:t>
            </a:r>
          </a:p>
          <a:p>
            <a:pPr>
              <a:spcBef>
                <a:spcPts val="300"/>
              </a:spcBef>
              <a:spcAft>
                <a:spcPts val="300"/>
              </a:spcAft>
              <a:buClr>
                <a:schemeClr val="bg2"/>
              </a:buClr>
            </a:pPr>
            <a:r>
              <a:rPr lang="fr-FR" sz="1150" i="1" dirty="0" err="1"/>
              <a:t>Craspedacusta</a:t>
            </a:r>
            <a:r>
              <a:rPr lang="fr-FR" sz="1150" i="1" dirty="0"/>
              <a:t> </a:t>
            </a:r>
            <a:r>
              <a:rPr lang="fr-FR" sz="1150" i="1" dirty="0" err="1"/>
              <a:t>sowerbyi</a:t>
            </a:r>
            <a:r>
              <a:rPr lang="fr-FR" sz="1150" i="1" dirty="0"/>
              <a:t> </a:t>
            </a:r>
            <a:r>
              <a:rPr lang="fr-FR" sz="1150" dirty="0"/>
              <a:t>se nourrit principalement de zooplancton. Elle se nourrirait aussi d’œufs de poisson. </a:t>
            </a:r>
          </a:p>
          <a:p>
            <a:pPr>
              <a:spcBef>
                <a:spcPts val="300"/>
              </a:spcBef>
              <a:spcAft>
                <a:spcPts val="300"/>
              </a:spcAft>
              <a:buClr>
                <a:schemeClr val="bg2"/>
              </a:buClr>
            </a:pPr>
            <a:r>
              <a:rPr lang="fr-FR" sz="1150" dirty="0"/>
              <a:t>Comme toutes les méduses, elle présente une alternance de générations lors de sa reproduction. Une génération sexuée représentée par la forme méduse (celle visible en pleine eau) alterne avec une génération asexuée représentée par un polype (fixé sur le sol). </a:t>
            </a:r>
          </a:p>
          <a:p>
            <a:pPr marL="273050" indent="0">
              <a:spcBef>
                <a:spcPts val="300"/>
              </a:spcBef>
              <a:spcAft>
                <a:spcPts val="0"/>
              </a:spcAft>
              <a:buClr>
                <a:schemeClr val="bg2"/>
              </a:buClr>
              <a:buNone/>
            </a:pPr>
            <a:r>
              <a:rPr lang="fr-FR" sz="1150" dirty="0"/>
              <a:t>Lorsqu’elle est sous forme de méduses, les œufs sont fécondés dans l’eau. La larve ainsi formée se transforme ensuite en polype avant de se fixer au sol. Les polypes peuvent bourgeonner soit en méduse (1 polype formant plusieurs méduses en même temps ce qui explique leur apparition spontanée) soit en un autre polype. Les polypes ne donnent par bourgeonnement que des individus du même sexe. Il est donc fréquent que les méduses d’un même endroit soient toutes du même sexe. La reproduction s’effectuant alors seulement sous forme asexuée.</a:t>
            </a:r>
          </a:p>
          <a:p>
            <a:pPr marL="273050" indent="0">
              <a:spcBef>
                <a:spcPts val="300"/>
              </a:spcBef>
              <a:spcAft>
                <a:spcPts val="300"/>
              </a:spcAft>
              <a:buClr>
                <a:schemeClr val="bg2"/>
              </a:buClr>
              <a:buNone/>
            </a:pPr>
            <a:r>
              <a:rPr lang="fr-FR" sz="1150" dirty="0"/>
              <a:t>Il faut une température de l’eau entre 25°c et 30°C pour que la méduse se développe pleinement.</a:t>
            </a:r>
          </a:p>
          <a:p>
            <a:pPr>
              <a:spcBef>
                <a:spcPts val="300"/>
              </a:spcBef>
              <a:spcAft>
                <a:spcPts val="300"/>
              </a:spcAft>
              <a:buClr>
                <a:schemeClr val="bg2"/>
              </a:buClr>
            </a:pPr>
            <a:r>
              <a:rPr lang="fr-FR" sz="1150" dirty="0"/>
              <a:t>L’hiver, les polypes deviennent dormants sous forme de podocytes. Ce sont ces podocytes qui peuvent être transportés par les plantes, les animaux aquatiques, les pattes des oiseaux ou même les plongeurs d’une zone à une autre.</a:t>
            </a:r>
          </a:p>
          <a:p>
            <a:pPr>
              <a:spcBef>
                <a:spcPts val="300"/>
              </a:spcBef>
              <a:spcAft>
                <a:spcPts val="300"/>
              </a:spcAft>
              <a:buClr>
                <a:schemeClr val="bg2"/>
              </a:buClr>
            </a:pPr>
            <a:r>
              <a:rPr lang="fr-FR" sz="1150" i="1" dirty="0" err="1"/>
              <a:t>Craspedacusta</a:t>
            </a:r>
            <a:r>
              <a:rPr lang="fr-FR" sz="1150" i="1" dirty="0"/>
              <a:t> </a:t>
            </a:r>
            <a:r>
              <a:rPr lang="fr-FR" sz="1150" i="1" dirty="0" err="1"/>
              <a:t>sowerbyi</a:t>
            </a:r>
            <a:r>
              <a:rPr lang="fr-FR" sz="1150" i="1" dirty="0"/>
              <a:t> </a:t>
            </a:r>
            <a:r>
              <a:rPr lang="fr-FR" sz="1150" dirty="0"/>
              <a:t>aurait comme prédateurs certains poissons et les écrevisses. Pour se camoufler, les polypes sécrètent une substance collante pour que les particules se collent sur eux. </a:t>
            </a:r>
          </a:p>
        </p:txBody>
      </p:sp>
      <p:sp>
        <p:nvSpPr>
          <p:cNvPr id="4" name="ZoneTexte 3">
            <a:extLst>
              <a:ext uri="{FF2B5EF4-FFF2-40B4-BE49-F238E27FC236}">
                <a16:creationId xmlns:a16="http://schemas.microsoft.com/office/drawing/2014/main" id="{5EB7B83B-7703-48A1-8A96-E903DB933BC6}"/>
              </a:ext>
            </a:extLst>
          </p:cNvPr>
          <p:cNvSpPr txBox="1"/>
          <p:nvPr/>
        </p:nvSpPr>
        <p:spPr>
          <a:xfrm>
            <a:off x="6638877" y="467731"/>
            <a:ext cx="5553123" cy="707886"/>
          </a:xfrm>
          <a:prstGeom prst="rect">
            <a:avLst/>
          </a:prstGeom>
          <a:noFill/>
        </p:spPr>
        <p:txBody>
          <a:bodyPr wrap="none" rtlCol="0">
            <a:spAutoFit/>
          </a:bodyPr>
          <a:lstStyle/>
          <a:p>
            <a:r>
              <a:rPr lang="fr-FR" sz="4000" i="1" dirty="0">
                <a:solidFill>
                  <a:srgbClr val="0070C0"/>
                </a:solidFill>
                <a:latin typeface="Comic Sans MS" panose="030F0702030302020204" pitchFamily="66" charset="0"/>
              </a:rPr>
              <a:t>La méduse d’eau douce</a:t>
            </a:r>
          </a:p>
        </p:txBody>
      </p:sp>
      <p:sp>
        <p:nvSpPr>
          <p:cNvPr id="5" name="ZoneTexte 4">
            <a:extLst>
              <a:ext uri="{FF2B5EF4-FFF2-40B4-BE49-F238E27FC236}">
                <a16:creationId xmlns:a16="http://schemas.microsoft.com/office/drawing/2014/main" id="{C0148C19-EBE4-4F0B-8172-D25DFF234B6F}"/>
              </a:ext>
            </a:extLst>
          </p:cNvPr>
          <p:cNvSpPr txBox="1"/>
          <p:nvPr/>
        </p:nvSpPr>
        <p:spPr>
          <a:xfrm>
            <a:off x="11233864" y="96058"/>
            <a:ext cx="724878" cy="369332"/>
          </a:xfrm>
          <a:prstGeom prst="rect">
            <a:avLst/>
          </a:prstGeom>
          <a:noFill/>
        </p:spPr>
        <p:txBody>
          <a:bodyPr wrap="none" rtlCol="0">
            <a:spAutoFit/>
          </a:bodyPr>
          <a:lstStyle/>
          <a:p>
            <a:r>
              <a:rPr lang="fr-FR">
                <a:solidFill>
                  <a:schemeClr val="accent1">
                    <a:lumMod val="75000"/>
                  </a:schemeClr>
                </a:solidFill>
                <a:latin typeface="Brush Script MT" panose="03060802040406070304" pitchFamily="66" charset="0"/>
              </a:rPr>
              <a:t>Juin 21</a:t>
            </a:r>
            <a:endParaRPr lang="fr-FR" dirty="0">
              <a:solidFill>
                <a:schemeClr val="accent1">
                  <a:lumMod val="75000"/>
                </a:schemeClr>
              </a:solidFill>
              <a:latin typeface="Brush Script MT" panose="03060802040406070304" pitchFamily="66" charset="0"/>
            </a:endParaRPr>
          </a:p>
        </p:txBody>
      </p:sp>
      <p:sp>
        <p:nvSpPr>
          <p:cNvPr id="7" name="Rectangle : coins arrondis 6">
            <a:extLst>
              <a:ext uri="{FF2B5EF4-FFF2-40B4-BE49-F238E27FC236}">
                <a16:creationId xmlns:a16="http://schemas.microsoft.com/office/drawing/2014/main" id="{F64C3556-4DB9-4A68-A0D4-AB8779D43320}"/>
              </a:ext>
            </a:extLst>
          </p:cNvPr>
          <p:cNvSpPr/>
          <p:nvPr/>
        </p:nvSpPr>
        <p:spPr>
          <a:xfrm>
            <a:off x="244887" y="5802430"/>
            <a:ext cx="4309860" cy="911931"/>
          </a:xfrm>
          <a:prstGeom prst="roundRect">
            <a:avLst/>
          </a:prstGeom>
          <a:solidFill>
            <a:srgbClr val="0B5F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150" b="1" dirty="0"/>
              <a:t>Origine du nom :</a:t>
            </a:r>
          </a:p>
          <a:p>
            <a:r>
              <a:rPr lang="fr-FR" sz="1150" i="1" dirty="0" err="1"/>
              <a:t>Craspedacusta</a:t>
            </a:r>
            <a:r>
              <a:rPr lang="fr-FR" sz="1150" i="1" dirty="0"/>
              <a:t> : </a:t>
            </a:r>
            <a:r>
              <a:rPr lang="fr-FR" sz="1150" dirty="0"/>
              <a:t>signifie petit ballon à frange en grec</a:t>
            </a:r>
          </a:p>
          <a:p>
            <a:r>
              <a:rPr lang="fr-FR" sz="1150" i="1" dirty="0" err="1"/>
              <a:t>sowerby</a:t>
            </a:r>
            <a:r>
              <a:rPr lang="fr-FR" sz="1150" i="1" dirty="0"/>
              <a:t> </a:t>
            </a:r>
            <a:r>
              <a:rPr lang="fr-FR" sz="1150" dirty="0"/>
              <a:t>: du nom du naturaliste anglais </a:t>
            </a:r>
            <a:r>
              <a:rPr lang="fr-FR" sz="1150" b="0" i="0" dirty="0">
                <a:solidFill>
                  <a:srgbClr val="646464"/>
                </a:solidFill>
                <a:effectLst/>
                <a:latin typeface="Roboto"/>
              </a:rPr>
              <a:t> </a:t>
            </a:r>
            <a:r>
              <a:rPr lang="fr-FR" sz="1150" dirty="0"/>
              <a:t>William </a:t>
            </a:r>
            <a:r>
              <a:rPr lang="fr-FR" sz="1150" dirty="0" err="1"/>
              <a:t>Sowerby</a:t>
            </a:r>
            <a:r>
              <a:rPr lang="fr-FR" sz="1150" dirty="0"/>
              <a:t> qui l’a découverte en 1880</a:t>
            </a:r>
          </a:p>
        </p:txBody>
      </p:sp>
      <p:sp>
        <p:nvSpPr>
          <p:cNvPr id="12" name="Rectangle : coins arrondis 11">
            <a:extLst>
              <a:ext uri="{FF2B5EF4-FFF2-40B4-BE49-F238E27FC236}">
                <a16:creationId xmlns:a16="http://schemas.microsoft.com/office/drawing/2014/main" id="{ACB81332-3C7D-41DB-A6AB-7DC87D7D7CCA}"/>
              </a:ext>
            </a:extLst>
          </p:cNvPr>
          <p:cNvSpPr/>
          <p:nvPr/>
        </p:nvSpPr>
        <p:spPr>
          <a:xfrm>
            <a:off x="5076620" y="6046934"/>
            <a:ext cx="1887946" cy="495743"/>
          </a:xfrm>
          <a:prstGeom prst="roundRect">
            <a:avLst/>
          </a:prstGeom>
          <a:no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ctr"/>
          <a:lstStyle/>
          <a:p>
            <a:pPr algn="ctr"/>
            <a:r>
              <a:rPr lang="fr-FR" sz="1000" dirty="0">
                <a:solidFill>
                  <a:schemeClr val="bg2">
                    <a:lumMod val="75000"/>
                  </a:schemeClr>
                </a:solidFill>
              </a:rPr>
              <a:t>Méduse d’eau douce =</a:t>
            </a:r>
          </a:p>
          <a:p>
            <a:pPr algn="ctr"/>
            <a:r>
              <a:rPr lang="fr-FR" sz="1000" dirty="0" err="1">
                <a:solidFill>
                  <a:schemeClr val="bg2">
                    <a:lumMod val="75000"/>
                  </a:schemeClr>
                </a:solidFill>
              </a:rPr>
              <a:t>Freshwater</a:t>
            </a:r>
            <a:r>
              <a:rPr lang="fr-FR" sz="1000" dirty="0">
                <a:solidFill>
                  <a:schemeClr val="bg2">
                    <a:lumMod val="75000"/>
                  </a:schemeClr>
                </a:solidFill>
              </a:rPr>
              <a:t> </a:t>
            </a:r>
            <a:r>
              <a:rPr lang="fr-FR" sz="1000" dirty="0" err="1">
                <a:solidFill>
                  <a:schemeClr val="bg2">
                    <a:lumMod val="75000"/>
                  </a:schemeClr>
                </a:solidFill>
              </a:rPr>
              <a:t>jellyfish</a:t>
            </a:r>
            <a:endParaRPr lang="fr-FR" sz="1000" dirty="0">
              <a:solidFill>
                <a:schemeClr val="bg2">
                  <a:lumMod val="75000"/>
                </a:schemeClr>
              </a:solidFill>
            </a:endParaRPr>
          </a:p>
        </p:txBody>
      </p:sp>
      <p:pic>
        <p:nvPicPr>
          <p:cNvPr id="10" name="Image 9">
            <a:extLst>
              <a:ext uri="{FF2B5EF4-FFF2-40B4-BE49-F238E27FC236}">
                <a16:creationId xmlns:a16="http://schemas.microsoft.com/office/drawing/2014/main" id="{FE5F6AFF-7BCE-4AA3-B704-A7DB62C077B8}"/>
              </a:ext>
            </a:extLst>
          </p:cNvPr>
          <p:cNvPicPr>
            <a:picLocks noChangeAspect="1"/>
          </p:cNvPicPr>
          <p:nvPr/>
        </p:nvPicPr>
        <p:blipFill>
          <a:blip r:embed="rId2"/>
          <a:stretch>
            <a:fillRect/>
          </a:stretch>
        </p:blipFill>
        <p:spPr>
          <a:xfrm>
            <a:off x="4917022" y="5851191"/>
            <a:ext cx="355459" cy="391486"/>
          </a:xfrm>
          <a:prstGeom prst="rect">
            <a:avLst/>
          </a:prstGeom>
        </p:spPr>
      </p:pic>
      <p:pic>
        <p:nvPicPr>
          <p:cNvPr id="17" name="Image 16">
            <a:extLst>
              <a:ext uri="{FF2B5EF4-FFF2-40B4-BE49-F238E27FC236}">
                <a16:creationId xmlns:a16="http://schemas.microsoft.com/office/drawing/2014/main" id="{6949CED9-E131-4787-850D-0A3034B4F362}"/>
              </a:ext>
            </a:extLst>
          </p:cNvPr>
          <p:cNvPicPr>
            <a:picLocks noChangeAspect="1"/>
          </p:cNvPicPr>
          <p:nvPr/>
        </p:nvPicPr>
        <p:blipFill>
          <a:blip r:embed="rId3"/>
          <a:stretch>
            <a:fillRect/>
          </a:stretch>
        </p:blipFill>
        <p:spPr>
          <a:xfrm>
            <a:off x="6788728" y="6372780"/>
            <a:ext cx="351675" cy="339794"/>
          </a:xfrm>
          <a:prstGeom prst="rect">
            <a:avLst/>
          </a:prstGeom>
        </p:spPr>
      </p:pic>
      <p:sp>
        <p:nvSpPr>
          <p:cNvPr id="2" name="ZoneTexte 1">
            <a:extLst>
              <a:ext uri="{FF2B5EF4-FFF2-40B4-BE49-F238E27FC236}">
                <a16:creationId xmlns:a16="http://schemas.microsoft.com/office/drawing/2014/main" id="{6AD5F998-FFDD-4641-9328-781E1399C882}"/>
              </a:ext>
            </a:extLst>
          </p:cNvPr>
          <p:cNvSpPr txBox="1"/>
          <p:nvPr/>
        </p:nvSpPr>
        <p:spPr>
          <a:xfrm>
            <a:off x="10226263" y="6532620"/>
            <a:ext cx="1889122" cy="246221"/>
          </a:xfrm>
          <a:prstGeom prst="rect">
            <a:avLst/>
          </a:prstGeom>
          <a:solidFill>
            <a:schemeClr val="tx1"/>
          </a:solidFill>
        </p:spPr>
        <p:txBody>
          <a:bodyPr wrap="square" rtlCol="0">
            <a:spAutoFit/>
          </a:bodyPr>
          <a:lstStyle/>
          <a:p>
            <a:pPr algn="r"/>
            <a:r>
              <a:rPr lang="fr-FR" sz="1000" dirty="0">
                <a:solidFill>
                  <a:schemeClr val="bg2">
                    <a:lumMod val="75000"/>
                  </a:schemeClr>
                </a:solidFill>
              </a:rPr>
              <a:t>Source : site doris.FFESSM.fr</a:t>
            </a:r>
          </a:p>
        </p:txBody>
      </p:sp>
      <p:pic>
        <p:nvPicPr>
          <p:cNvPr id="16" name="Picture 2069" descr="D:\Doc\plongée\animations\présentation biologie\DSC03168.JPG">
            <a:extLst>
              <a:ext uri="{FF2B5EF4-FFF2-40B4-BE49-F238E27FC236}">
                <a16:creationId xmlns:a16="http://schemas.microsoft.com/office/drawing/2014/main" id="{B41560B6-F3ED-452A-8B0C-D904A1171AA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42938" y="1736624"/>
            <a:ext cx="2554277" cy="19131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 name="Image 13" descr="DSC06133.JPG">
            <a:extLst>
              <a:ext uri="{FF2B5EF4-FFF2-40B4-BE49-F238E27FC236}">
                <a16:creationId xmlns:a16="http://schemas.microsoft.com/office/drawing/2014/main" id="{3636E0EF-266E-4816-A64F-10A1D81BE22B}"/>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8959361" y="4112854"/>
            <a:ext cx="3037854" cy="2275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31455396"/>
      </p:ext>
    </p:extLst>
  </p:cSld>
  <p:clrMapOvr>
    <a:masterClrMapping/>
  </p:clrMapOvr>
</p:sld>
</file>

<file path=ppt/theme/theme1.xml><?xml version="1.0" encoding="utf-8"?>
<a:theme xmlns:a="http://schemas.openxmlformats.org/drawingml/2006/main" name="Secteur">
  <a:themeElements>
    <a:clrScheme name="Secteur">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ecteu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eu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
  <TotalTime>198</TotalTime>
  <Words>400</Words>
  <Application>Microsoft Office PowerPoint</Application>
  <PresentationFormat>Grand écran</PresentationFormat>
  <Paragraphs>16</Paragraphs>
  <Slides>1</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vt:i4>
      </vt:variant>
    </vt:vector>
  </HeadingPairs>
  <TitlesOfParts>
    <vt:vector size="7" baseType="lpstr">
      <vt:lpstr>Brush Script MT</vt:lpstr>
      <vt:lpstr>Century Gothic</vt:lpstr>
      <vt:lpstr>Comic Sans MS</vt:lpstr>
      <vt:lpstr>Roboto</vt:lpstr>
      <vt:lpstr>Wingdings 3</vt:lpstr>
      <vt:lpstr>Secteur</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Guillaume VALERIANI</dc:creator>
  <cp:lastModifiedBy>Guillaume VALERIANI</cp:lastModifiedBy>
  <cp:revision>33</cp:revision>
  <dcterms:created xsi:type="dcterms:W3CDTF">2020-09-30T18:21:19Z</dcterms:created>
  <dcterms:modified xsi:type="dcterms:W3CDTF">2021-05-27T08:51:48Z</dcterms:modified>
</cp:coreProperties>
</file>