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04/05/2021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04/05/2021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04/05/2021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04/05/2021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04/05/2021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04/05/2021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04/05/2021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04/05/2021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04/05/2021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33336" y="1433146"/>
            <a:ext cx="8213849" cy="4166523"/>
          </a:xfrm>
        </p:spPr>
        <p:txBody>
          <a:bodyPr>
            <a:noAutofit/>
          </a:bodyPr>
          <a:lstStyle/>
          <a:p>
            <a:pPr>
              <a:spcBef>
                <a:spcPts val="300"/>
              </a:spcBef>
              <a:spcAft>
                <a:spcPts val="300"/>
              </a:spcAft>
              <a:buClr>
                <a:schemeClr val="bg2"/>
              </a:buClr>
            </a:pPr>
            <a:r>
              <a:rPr lang="fr-FR" sz="1200" dirty="0"/>
              <a:t>La raie torpille marbrée est présente en Manche, en Atlantique jusqu’au golf de Guinée et en Méditerranée. En Atlantique, elle est visible de la surface jusqu’à 50m de profondeur sur les fonds sablo-vaseux, dans les herbiers ou à coté des rochers.</a:t>
            </a:r>
          </a:p>
          <a:p>
            <a:pPr>
              <a:spcBef>
                <a:spcPts val="300"/>
              </a:spcBef>
              <a:spcAft>
                <a:spcPts val="300"/>
              </a:spcAft>
              <a:buClr>
                <a:schemeClr val="bg2"/>
              </a:buClr>
            </a:pPr>
            <a:r>
              <a:rPr lang="fr-FR" sz="1200" dirty="0"/>
              <a:t>Elle a une forme de disque d’un diamètre de 80 à 100cm pour les plus grands spécimens. Elle possède une nageoire caudale développée qui lui permet de se déplacer. Les fentes branchiales sont situées sur le ventre et les 2 évents sont juste derrière les yeux.</a:t>
            </a:r>
          </a:p>
          <a:p>
            <a:pPr>
              <a:spcBef>
                <a:spcPts val="300"/>
              </a:spcBef>
              <a:spcAft>
                <a:spcPts val="300"/>
              </a:spcAft>
              <a:buClr>
                <a:schemeClr val="bg2"/>
              </a:buClr>
            </a:pPr>
            <a:r>
              <a:rPr lang="fr-FR" sz="1200" dirty="0"/>
              <a:t>La raie torpille se nourrit principalement de poissons vivant sur le fond et plus rarement de crustacés et de mollusques qu’elle chasse la nuit. Pour capturer ses proies, elle doit s’approcher d’elles assez près afin de les paralyser avec une décharge électrique. Elle les recouvre ensuite avant de les dévorer tout en continuant les décharges électriques. </a:t>
            </a:r>
          </a:p>
          <a:p>
            <a:pPr>
              <a:spcBef>
                <a:spcPts val="300"/>
              </a:spcBef>
              <a:spcAft>
                <a:spcPts val="300"/>
              </a:spcAft>
              <a:buClr>
                <a:schemeClr val="bg2"/>
              </a:buClr>
            </a:pPr>
            <a:r>
              <a:rPr lang="fr-FR" sz="1200" dirty="0"/>
              <a:t>Chez cette espèce, les décharges électriques peuvent atteindre 45V. Il s’agit d’un acte volontaire de l’animal qui peut donc choisir la fréquence et l’intensité des décharges. Cependant, à l’image d’une batterie, il lui faut du temps pour se recharger. Ces décharges électriques sont produites par des organes situés de chaque coté de sa tête. Elle utilise cette faculté pour se nourrit mais aussi pour se défendre.</a:t>
            </a:r>
          </a:p>
          <a:p>
            <a:pPr>
              <a:spcBef>
                <a:spcPts val="300"/>
              </a:spcBef>
              <a:spcAft>
                <a:spcPts val="300"/>
              </a:spcAft>
              <a:buClr>
                <a:schemeClr val="bg2"/>
              </a:buClr>
            </a:pPr>
            <a:r>
              <a:rPr lang="fr-FR" sz="1200" dirty="0"/>
              <a:t>La raie torpille est vivipare. L’accouplement a lieu ventre contre ventre. Après une période de gestation de 8 à 10 mois, la femelle donne naissance de 2 à 30 petits pouvant atteindre 10cm. </a:t>
            </a:r>
          </a:p>
          <a:p>
            <a:pPr>
              <a:spcBef>
                <a:spcPts val="300"/>
              </a:spcBef>
              <a:spcAft>
                <a:spcPts val="300"/>
              </a:spcAft>
              <a:buClr>
                <a:schemeClr val="bg2"/>
              </a:buClr>
            </a:pPr>
            <a:r>
              <a:rPr lang="fr-FR" sz="1200" dirty="0"/>
              <a:t>La raie torpille peut se laisser approcher assez facilement. Attention toutefois, les décharges électriques peuvent être douloureuses et provoquer un accident de plongée (choc, remontée panique…).</a:t>
            </a:r>
          </a:p>
          <a:p>
            <a:pPr>
              <a:spcBef>
                <a:spcPts val="300"/>
              </a:spcBef>
              <a:spcAft>
                <a:spcPts val="300"/>
              </a:spcAft>
              <a:buClr>
                <a:schemeClr val="bg2"/>
              </a:buClr>
            </a:pPr>
            <a:r>
              <a:rPr lang="fr-FR" sz="1200" dirty="0"/>
              <a:t>Ces capacités électriques étaient utilisées par les romains pour soigner les rhumatismes. De nos jours, les organes électriques sont un sujet d'étude privilégié pour les neurosciences.</a:t>
            </a:r>
          </a:p>
        </p:txBody>
      </p:sp>
      <p:sp>
        <p:nvSpPr>
          <p:cNvPr id="4" name="ZoneTexte 3">
            <a:extLst>
              <a:ext uri="{FF2B5EF4-FFF2-40B4-BE49-F238E27FC236}">
                <a16:creationId xmlns:a16="http://schemas.microsoft.com/office/drawing/2014/main" id="{5EB7B83B-7703-48A1-8A96-E903DB933BC6}"/>
              </a:ext>
            </a:extLst>
          </p:cNvPr>
          <p:cNvSpPr txBox="1"/>
          <p:nvPr/>
        </p:nvSpPr>
        <p:spPr>
          <a:xfrm>
            <a:off x="8465457" y="420340"/>
            <a:ext cx="3804247"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 raie torpille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1233864" y="96058"/>
            <a:ext cx="750526" cy="369332"/>
          </a:xfrm>
          <a:prstGeom prst="rect">
            <a:avLst/>
          </a:prstGeom>
          <a:noFill/>
        </p:spPr>
        <p:txBody>
          <a:bodyPr wrap="none" rtlCol="0">
            <a:spAutoFit/>
          </a:bodyPr>
          <a:lstStyle/>
          <a:p>
            <a:r>
              <a:rPr lang="fr-FR">
                <a:solidFill>
                  <a:schemeClr val="accent1">
                    <a:lumMod val="75000"/>
                  </a:schemeClr>
                </a:solidFill>
                <a:latin typeface="Brush Script MT" panose="03060802040406070304" pitchFamily="66" charset="0"/>
              </a:rPr>
              <a:t>Mai 21</a:t>
            </a:r>
            <a:endParaRPr lang="fr-FR" dirty="0">
              <a:solidFill>
                <a:schemeClr val="accent1">
                  <a:lumMod val="75000"/>
                </a:schemeClr>
              </a:solidFill>
              <a:latin typeface="Brush Script MT" panose="03060802040406070304" pitchFamily="66" charset="0"/>
            </a:endParaRP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14765" y="5802259"/>
            <a:ext cx="4535031" cy="976582"/>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t>Origine du nom :</a:t>
            </a:r>
          </a:p>
          <a:p>
            <a:r>
              <a:rPr lang="fr-FR" sz="1200" dirty="0"/>
              <a:t>Torpille vient du nom </a:t>
            </a:r>
            <a:r>
              <a:rPr lang="fr-FR" sz="1200" dirty="0" err="1"/>
              <a:t>scientique</a:t>
            </a:r>
            <a:r>
              <a:rPr lang="fr-FR" sz="1200" dirty="0"/>
              <a:t> en latin </a:t>
            </a:r>
            <a:r>
              <a:rPr lang="fr-FR" sz="1200" i="1" dirty="0" err="1"/>
              <a:t>Torpedo</a:t>
            </a:r>
            <a:r>
              <a:rPr lang="fr-FR" sz="1200" dirty="0"/>
              <a:t> qui signifie torpeur, engourdissement et qui correspond à l’état de la personne qui a reçu la décharge électrique.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5240224" y="6062652"/>
            <a:ext cx="171155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Raie torpille =</a:t>
            </a:r>
          </a:p>
          <a:p>
            <a:pPr algn="ctr"/>
            <a:r>
              <a:rPr lang="fr-FR" sz="1000" dirty="0" err="1">
                <a:solidFill>
                  <a:schemeClr val="bg2">
                    <a:lumMod val="75000"/>
                  </a:schemeClr>
                </a:solidFill>
              </a:rPr>
              <a:t>Marbled</a:t>
            </a:r>
            <a:r>
              <a:rPr lang="fr-FR" sz="1000" dirty="0">
                <a:solidFill>
                  <a:schemeClr val="bg2">
                    <a:lumMod val="75000"/>
                  </a:schemeClr>
                </a:solidFill>
              </a:rPr>
              <a:t> </a:t>
            </a:r>
            <a:r>
              <a:rPr lang="fr-FR" sz="1000" dirty="0" err="1">
                <a:solidFill>
                  <a:schemeClr val="bg2">
                    <a:lumMod val="75000"/>
                  </a:schemeClr>
                </a:solidFill>
              </a:rPr>
              <a:t>electric</a:t>
            </a:r>
            <a:r>
              <a:rPr lang="fr-FR" sz="1000" dirty="0">
                <a:solidFill>
                  <a:schemeClr val="bg2">
                    <a:lumMod val="75000"/>
                  </a:schemeClr>
                </a:solidFill>
              </a:rPr>
              <a:t> ray</a:t>
            </a: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062494" y="5866910"/>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774730" y="6388498"/>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7439102" y="6586838"/>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9" name="Image 8">
            <a:extLst>
              <a:ext uri="{FF2B5EF4-FFF2-40B4-BE49-F238E27FC236}">
                <a16:creationId xmlns:a16="http://schemas.microsoft.com/office/drawing/2014/main" id="{01B8A885-A9C5-4225-AFE6-B3E0ADD6459F}"/>
              </a:ext>
            </a:extLst>
          </p:cNvPr>
          <p:cNvPicPr>
            <a:picLocks noChangeAspect="1"/>
          </p:cNvPicPr>
          <p:nvPr/>
        </p:nvPicPr>
        <p:blipFill>
          <a:blip r:embed="rId4"/>
          <a:stretch>
            <a:fillRect/>
          </a:stretch>
        </p:blipFill>
        <p:spPr>
          <a:xfrm>
            <a:off x="8836155" y="3290220"/>
            <a:ext cx="2345416" cy="1760403"/>
          </a:xfrm>
          <a:prstGeom prst="rect">
            <a:avLst/>
          </a:prstGeom>
        </p:spPr>
      </p:pic>
      <p:pic>
        <p:nvPicPr>
          <p:cNvPr id="20" name="Image 19">
            <a:extLst>
              <a:ext uri="{FF2B5EF4-FFF2-40B4-BE49-F238E27FC236}">
                <a16:creationId xmlns:a16="http://schemas.microsoft.com/office/drawing/2014/main" id="{A5DD87DE-0865-4F26-BE43-1A3E96CCB80F}"/>
              </a:ext>
            </a:extLst>
          </p:cNvPr>
          <p:cNvPicPr>
            <a:picLocks noChangeAspect="1"/>
          </p:cNvPicPr>
          <p:nvPr/>
        </p:nvPicPr>
        <p:blipFill>
          <a:blip r:embed="rId5"/>
          <a:stretch>
            <a:fillRect/>
          </a:stretch>
        </p:blipFill>
        <p:spPr>
          <a:xfrm>
            <a:off x="8480087" y="1359063"/>
            <a:ext cx="2485905" cy="1864429"/>
          </a:xfrm>
          <a:prstGeom prst="rect">
            <a:avLst/>
          </a:prstGeom>
        </p:spPr>
      </p:pic>
      <p:pic>
        <p:nvPicPr>
          <p:cNvPr id="22" name="Image 21">
            <a:extLst>
              <a:ext uri="{FF2B5EF4-FFF2-40B4-BE49-F238E27FC236}">
                <a16:creationId xmlns:a16="http://schemas.microsoft.com/office/drawing/2014/main" id="{77AA10DB-48C9-464B-8A4C-6914D163E175}"/>
              </a:ext>
            </a:extLst>
          </p:cNvPr>
          <p:cNvPicPr>
            <a:picLocks noChangeAspect="1"/>
          </p:cNvPicPr>
          <p:nvPr/>
        </p:nvPicPr>
        <p:blipFill>
          <a:blip r:embed="rId6"/>
          <a:stretch>
            <a:fillRect/>
          </a:stretch>
        </p:blipFill>
        <p:spPr>
          <a:xfrm>
            <a:off x="9361148" y="5119659"/>
            <a:ext cx="2616087" cy="1659182"/>
          </a:xfrm>
          <a:prstGeom prst="rect">
            <a:avLst/>
          </a:prstGeom>
        </p:spPr>
      </p:pic>
      <p:sp>
        <p:nvSpPr>
          <p:cNvPr id="13" name="ZoneTexte 12">
            <a:extLst>
              <a:ext uri="{FF2B5EF4-FFF2-40B4-BE49-F238E27FC236}">
                <a16:creationId xmlns:a16="http://schemas.microsoft.com/office/drawing/2014/main" id="{F368EB1B-7D45-4EE1-AE82-2C88306BC77C}"/>
              </a:ext>
            </a:extLst>
          </p:cNvPr>
          <p:cNvSpPr txBox="1"/>
          <p:nvPr/>
        </p:nvSpPr>
        <p:spPr>
          <a:xfrm>
            <a:off x="11198894" y="1433146"/>
            <a:ext cx="823969" cy="400110"/>
          </a:xfrm>
          <a:prstGeom prst="rect">
            <a:avLst/>
          </a:prstGeom>
          <a:solidFill>
            <a:schemeClr val="tx1"/>
          </a:solidFill>
        </p:spPr>
        <p:txBody>
          <a:bodyPr wrap="square" rtlCol="0">
            <a:spAutoFit/>
          </a:bodyPr>
          <a:lstStyle/>
          <a:p>
            <a:r>
              <a:rPr lang="fr-FR" sz="1000" dirty="0">
                <a:solidFill>
                  <a:schemeClr val="bg2">
                    <a:lumMod val="75000"/>
                  </a:schemeClr>
                </a:solidFill>
              </a:rPr>
              <a:t>Nageoire caudale</a:t>
            </a:r>
          </a:p>
        </p:txBody>
      </p:sp>
      <p:cxnSp>
        <p:nvCxnSpPr>
          <p:cNvPr id="8" name="Connecteur droit avec flèche 7">
            <a:extLst>
              <a:ext uri="{FF2B5EF4-FFF2-40B4-BE49-F238E27FC236}">
                <a16:creationId xmlns:a16="http://schemas.microsoft.com/office/drawing/2014/main" id="{79FC568D-18F1-40C8-8AF8-7DD87A09FD7B}"/>
              </a:ext>
            </a:extLst>
          </p:cNvPr>
          <p:cNvCxnSpPr>
            <a:cxnSpLocks/>
          </p:cNvCxnSpPr>
          <p:nvPr/>
        </p:nvCxnSpPr>
        <p:spPr>
          <a:xfrm flipH="1">
            <a:off x="10852030" y="1590069"/>
            <a:ext cx="381835" cy="74829"/>
          </a:xfrm>
          <a:prstGeom prst="straightConnector1">
            <a:avLst/>
          </a:prstGeom>
          <a:ln>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142</TotalTime>
  <Words>379</Words>
  <Application>Microsoft Office PowerPoint</Application>
  <PresentationFormat>Grand écran</PresentationFormat>
  <Paragraphs>15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22</cp:revision>
  <dcterms:created xsi:type="dcterms:W3CDTF">2020-09-30T18:21:19Z</dcterms:created>
  <dcterms:modified xsi:type="dcterms:W3CDTF">2021-05-04T18:25:09Z</dcterms:modified>
</cp:coreProperties>
</file>