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26/02/2021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26/02/2021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26/02/2021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26/02/2021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26/02/2021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26/02/2021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26/02/2021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26/02/2021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26/02/2021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26/02/2021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26/02/2021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26/02/2021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26/02/2021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26/02/2021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26/02/2021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26/02/2021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26/02/2021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26/02/2021</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33336" y="1445324"/>
            <a:ext cx="8209375" cy="4240605"/>
          </a:xfrm>
        </p:spPr>
        <p:txBody>
          <a:bodyPr>
            <a:noAutofit/>
          </a:bodyPr>
          <a:lstStyle/>
          <a:p>
            <a:pPr>
              <a:spcBef>
                <a:spcPts val="300"/>
              </a:spcBef>
              <a:spcAft>
                <a:spcPts val="300"/>
              </a:spcAft>
              <a:buClr>
                <a:schemeClr val="bg2"/>
              </a:buClr>
            </a:pPr>
            <a:r>
              <a:rPr lang="fr-FR" sz="1200" dirty="0"/>
              <a:t>L’araignée de mer atlantique est présente de la mer du Nord et en Irlande jusqu’aux iles du Cap-Vert, des Açores et des Canaries. On la rencontre au dessus des fonds rocheux et sableux et parmi les algues entre la surface et 50m de fond. </a:t>
            </a:r>
          </a:p>
          <a:p>
            <a:pPr>
              <a:spcBef>
                <a:spcPts val="300"/>
              </a:spcBef>
              <a:spcAft>
                <a:spcPts val="300"/>
              </a:spcAft>
              <a:buClr>
                <a:schemeClr val="bg2"/>
              </a:buClr>
            </a:pPr>
            <a:r>
              <a:rPr lang="fr-FR" sz="1200" dirty="0"/>
              <a:t>Sa carapace a une forme arrondie et bombée. Elle peut mesurer jusqu’à 25cm de long et 18cm de large. Plus l’individu est jeune, plus la longueur de sa carapace est supérieure à sa largeur. Elle peut peser jusqu’à 3Kg pour les plus gros spécimens.</a:t>
            </a:r>
          </a:p>
          <a:p>
            <a:pPr>
              <a:spcBef>
                <a:spcPts val="300"/>
              </a:spcBef>
              <a:spcAft>
                <a:spcPts val="300"/>
              </a:spcAft>
              <a:buClr>
                <a:schemeClr val="bg2"/>
              </a:buClr>
            </a:pPr>
            <a:r>
              <a:rPr lang="fr-FR" sz="1200" dirty="0"/>
              <a:t>L'araignée de mer se nourrit d’algues, d’oursins, d’échinodermes (étoiles de mer, ophiures), de crustacées, de mollusques et de poissons morts.</a:t>
            </a:r>
            <a:br>
              <a:rPr lang="fr-FR" sz="1200" dirty="0"/>
            </a:br>
            <a:r>
              <a:rPr lang="fr-FR" sz="1200" dirty="0"/>
              <a:t>Hormis l’homme, ses principaux prédateurs sont le poulpe et le homard. Pour les plus jeunes s’ajoutent les poissons carnassiers comme le congre.</a:t>
            </a:r>
          </a:p>
          <a:p>
            <a:pPr>
              <a:spcBef>
                <a:spcPts val="300"/>
              </a:spcBef>
              <a:spcAft>
                <a:spcPts val="300"/>
              </a:spcAft>
              <a:buClr>
                <a:schemeClr val="bg2"/>
              </a:buClr>
            </a:pPr>
            <a:r>
              <a:rPr lang="fr-FR" sz="1200" dirty="0"/>
              <a:t>Son mode de reproduction n’est pas bien défini. Les araignées de mer se regroupent en grand nombre pour l’accouplement. Il semblerait que la femelle puisse garder les gamètes male plusieurs années. Elle porte les œufs au moins 3 mois avant leur éclosion. La vie planctonique des larves durerait 15 jours. L’araignée de mer mue jusqu’à 13 fois la 1</a:t>
            </a:r>
            <a:r>
              <a:rPr lang="fr-FR" sz="1200" baseline="30000" dirty="0"/>
              <a:t>ère</a:t>
            </a:r>
            <a:r>
              <a:rPr lang="fr-FR" sz="1200" dirty="0"/>
              <a:t> année de sa vie et seulement 2 fois la 2</a:t>
            </a:r>
            <a:r>
              <a:rPr lang="fr-FR" sz="1200" baseline="30000" dirty="0"/>
              <a:t>e</a:t>
            </a:r>
            <a:r>
              <a:rPr lang="fr-FR" sz="1200" dirty="0"/>
              <a:t>.</a:t>
            </a:r>
          </a:p>
          <a:p>
            <a:pPr>
              <a:spcBef>
                <a:spcPts val="300"/>
              </a:spcBef>
              <a:spcAft>
                <a:spcPts val="300"/>
              </a:spcAft>
              <a:buClr>
                <a:schemeClr val="bg2"/>
              </a:buClr>
            </a:pPr>
            <a:r>
              <a:rPr lang="fr-FR" sz="1200" dirty="0"/>
              <a:t>Contrairement à d’autres crustacés, l’araignée de mer ne grandit pas toute sa vit et a donc une mue terminale. C’est après cette dernière mue que les araignées femelles peuvent se reproduire.</a:t>
            </a:r>
          </a:p>
          <a:p>
            <a:pPr>
              <a:spcBef>
                <a:spcPts val="300"/>
              </a:spcBef>
              <a:spcAft>
                <a:spcPts val="300"/>
              </a:spcAft>
              <a:buClr>
                <a:schemeClr val="bg2"/>
              </a:buClr>
            </a:pPr>
            <a:r>
              <a:rPr lang="fr-FR" sz="1200" dirty="0"/>
              <a:t>Les plus jeunes individus pratiquent le camouflage en couvrant leur carapace d’algues, d’anémones ou d’éponges.</a:t>
            </a:r>
          </a:p>
          <a:p>
            <a:pPr>
              <a:spcBef>
                <a:spcPts val="300"/>
              </a:spcBef>
              <a:spcAft>
                <a:spcPts val="300"/>
              </a:spcAft>
              <a:buClr>
                <a:schemeClr val="bg2"/>
              </a:buClr>
            </a:pPr>
            <a:r>
              <a:rPr lang="fr-FR" sz="1200" dirty="0"/>
              <a:t>Sa pêche est réglementée en France, taille minimum 120mm et limitation à 6 individus par jour mais attention la réglementation peut varier d’une région à l’autre.</a:t>
            </a:r>
          </a:p>
          <a:p>
            <a:pPr>
              <a:spcBef>
                <a:spcPts val="300"/>
              </a:spcBef>
              <a:spcAft>
                <a:spcPts val="300"/>
              </a:spcAft>
              <a:buClr>
                <a:schemeClr val="bg2"/>
              </a:buClr>
            </a:pPr>
            <a:endParaRPr lang="fr-FR" sz="1200" dirty="0"/>
          </a:p>
        </p:txBody>
      </p:sp>
      <p:sp>
        <p:nvSpPr>
          <p:cNvPr id="4" name="ZoneTexte 3">
            <a:extLst>
              <a:ext uri="{FF2B5EF4-FFF2-40B4-BE49-F238E27FC236}">
                <a16:creationId xmlns:a16="http://schemas.microsoft.com/office/drawing/2014/main" id="{5EB7B83B-7703-48A1-8A96-E903DB933BC6}"/>
              </a:ext>
            </a:extLst>
          </p:cNvPr>
          <p:cNvSpPr txBox="1"/>
          <p:nvPr/>
        </p:nvSpPr>
        <p:spPr>
          <a:xfrm>
            <a:off x="5273850" y="455435"/>
            <a:ext cx="7080785" cy="707886"/>
          </a:xfrm>
          <a:prstGeom prst="rect">
            <a:avLst/>
          </a:prstGeom>
          <a:noFill/>
        </p:spPr>
        <p:txBody>
          <a:bodyPr wrap="none" rtlCol="0">
            <a:spAutoFit/>
          </a:bodyPr>
          <a:lstStyle/>
          <a:p>
            <a:r>
              <a:rPr lang="fr-FR" sz="4000" i="1" dirty="0">
                <a:solidFill>
                  <a:srgbClr val="0070C0"/>
                </a:solidFill>
                <a:latin typeface="Comic Sans MS" panose="030F0702030302020204" pitchFamily="66" charset="0"/>
              </a:rPr>
              <a:t>L’araignée de mer atlantique </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1186726" y="86103"/>
            <a:ext cx="809452" cy="369332"/>
          </a:xfrm>
          <a:prstGeom prst="rect">
            <a:avLst/>
          </a:prstGeom>
          <a:noFill/>
        </p:spPr>
        <p:txBody>
          <a:bodyPr wrap="none" rtlCol="0">
            <a:spAutoFit/>
          </a:bodyPr>
          <a:lstStyle/>
          <a:p>
            <a:r>
              <a:rPr lang="fr-FR">
                <a:solidFill>
                  <a:schemeClr val="accent1">
                    <a:lumMod val="75000"/>
                  </a:schemeClr>
                </a:solidFill>
                <a:latin typeface="Brush Script MT" panose="03060802040406070304" pitchFamily="66" charset="0"/>
              </a:rPr>
              <a:t>Avril 21</a:t>
            </a:r>
            <a:endParaRPr lang="fr-FR" dirty="0">
              <a:solidFill>
                <a:schemeClr val="accent1">
                  <a:lumMod val="75000"/>
                </a:schemeClr>
              </a:solidFill>
              <a:latin typeface="Brush Script MT" panose="03060802040406070304" pitchFamily="66" charset="0"/>
            </a:endParaRP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214766" y="5812397"/>
            <a:ext cx="3197436" cy="871557"/>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t>Origine du nom :</a:t>
            </a:r>
          </a:p>
          <a:p>
            <a:r>
              <a:rPr lang="fr-FR" sz="1200" dirty="0"/>
              <a:t>Le nom d’araignée de mer vient de sa forme rappelant celles de ses cousines terrestre.</a:t>
            </a: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4636495" y="5967767"/>
            <a:ext cx="1639788" cy="496952"/>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Araignée de mer = </a:t>
            </a:r>
            <a:r>
              <a:rPr lang="fr-FR" sz="1000" dirty="0" err="1">
                <a:solidFill>
                  <a:schemeClr val="bg2">
                    <a:lumMod val="75000"/>
                  </a:schemeClr>
                </a:solidFill>
              </a:rPr>
              <a:t>Greater</a:t>
            </a:r>
            <a:r>
              <a:rPr lang="fr-FR" sz="1000" dirty="0">
                <a:solidFill>
                  <a:schemeClr val="bg2">
                    <a:lumMod val="75000"/>
                  </a:schemeClr>
                </a:solidFill>
              </a:rPr>
              <a:t> </a:t>
            </a:r>
            <a:r>
              <a:rPr lang="fr-FR" sz="1000" dirty="0" err="1">
                <a:solidFill>
                  <a:schemeClr val="bg2">
                    <a:lumMod val="75000"/>
                  </a:schemeClr>
                </a:solidFill>
              </a:rPr>
              <a:t>spiny</a:t>
            </a:r>
            <a:r>
              <a:rPr lang="fr-FR" sz="1000" dirty="0">
                <a:solidFill>
                  <a:schemeClr val="bg2">
                    <a:lumMod val="75000"/>
                  </a:schemeClr>
                </a:solidFill>
              </a:rPr>
              <a:t> </a:t>
            </a:r>
            <a:r>
              <a:rPr lang="fr-FR" sz="1000" dirty="0" err="1">
                <a:solidFill>
                  <a:schemeClr val="bg2">
                    <a:lumMod val="75000"/>
                  </a:schemeClr>
                </a:solidFill>
              </a:rPr>
              <a:t>crab</a:t>
            </a:r>
            <a:endParaRPr lang="fr-FR" sz="1000" dirty="0">
              <a:solidFill>
                <a:schemeClr val="bg2">
                  <a:lumMod val="75000"/>
                </a:schemeClr>
              </a:solidFill>
            </a:endParaRP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4458764" y="5772024"/>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6100445" y="6294822"/>
            <a:ext cx="351675" cy="339794"/>
          </a:xfrm>
          <a:prstGeom prst="rect">
            <a:avLst/>
          </a:prstGeom>
        </p:spPr>
      </p:pic>
      <p:pic>
        <p:nvPicPr>
          <p:cNvPr id="6" name="Image 5">
            <a:extLst>
              <a:ext uri="{FF2B5EF4-FFF2-40B4-BE49-F238E27FC236}">
                <a16:creationId xmlns:a16="http://schemas.microsoft.com/office/drawing/2014/main" id="{EED85A32-48DA-4F61-861F-B26C072A8DB9}"/>
              </a:ext>
            </a:extLst>
          </p:cNvPr>
          <p:cNvPicPr>
            <a:picLocks noChangeAspect="1"/>
          </p:cNvPicPr>
          <p:nvPr/>
        </p:nvPicPr>
        <p:blipFill>
          <a:blip r:embed="rId4"/>
          <a:stretch>
            <a:fillRect/>
          </a:stretch>
        </p:blipFill>
        <p:spPr>
          <a:xfrm>
            <a:off x="8625254" y="1417842"/>
            <a:ext cx="3165231" cy="2372611"/>
          </a:xfrm>
          <a:prstGeom prst="rect">
            <a:avLst/>
          </a:prstGeom>
        </p:spPr>
      </p:pic>
      <p:pic>
        <p:nvPicPr>
          <p:cNvPr id="14" name="Image 13">
            <a:extLst>
              <a:ext uri="{FF2B5EF4-FFF2-40B4-BE49-F238E27FC236}">
                <a16:creationId xmlns:a16="http://schemas.microsoft.com/office/drawing/2014/main" id="{7A390D2E-A7EB-4CDA-BF48-AB27A589CFCF}"/>
              </a:ext>
            </a:extLst>
          </p:cNvPr>
          <p:cNvPicPr>
            <a:picLocks noChangeAspect="1"/>
          </p:cNvPicPr>
          <p:nvPr/>
        </p:nvPicPr>
        <p:blipFill>
          <a:blip r:embed="rId5"/>
          <a:stretch>
            <a:fillRect/>
          </a:stretch>
        </p:blipFill>
        <p:spPr>
          <a:xfrm>
            <a:off x="7976452" y="5198156"/>
            <a:ext cx="1930308" cy="1452985"/>
          </a:xfrm>
          <a:prstGeom prst="rect">
            <a:avLst/>
          </a:prstGeom>
        </p:spPr>
      </p:pic>
      <p:pic>
        <p:nvPicPr>
          <p:cNvPr id="16" name="Image 15">
            <a:extLst>
              <a:ext uri="{FF2B5EF4-FFF2-40B4-BE49-F238E27FC236}">
                <a16:creationId xmlns:a16="http://schemas.microsoft.com/office/drawing/2014/main" id="{E89F1CAB-A418-435F-9068-74FFD904F0FD}"/>
              </a:ext>
            </a:extLst>
          </p:cNvPr>
          <p:cNvPicPr>
            <a:picLocks noChangeAspect="1"/>
          </p:cNvPicPr>
          <p:nvPr/>
        </p:nvPicPr>
        <p:blipFill>
          <a:blip r:embed="rId6"/>
          <a:stretch>
            <a:fillRect/>
          </a:stretch>
        </p:blipFill>
        <p:spPr>
          <a:xfrm>
            <a:off x="9970709" y="3883162"/>
            <a:ext cx="2063941" cy="1551981"/>
          </a:xfrm>
          <a:prstGeom prst="rect">
            <a:avLst/>
          </a:prstGeom>
        </p:spPr>
      </p:pic>
      <p:sp>
        <p:nvSpPr>
          <p:cNvPr id="2" name="ZoneTexte 1">
            <a:extLst>
              <a:ext uri="{FF2B5EF4-FFF2-40B4-BE49-F238E27FC236}">
                <a16:creationId xmlns:a16="http://schemas.microsoft.com/office/drawing/2014/main" id="{324CA3B5-41EA-40C6-B811-23CCF57A4E4B}"/>
              </a:ext>
            </a:extLst>
          </p:cNvPr>
          <p:cNvSpPr txBox="1"/>
          <p:nvPr/>
        </p:nvSpPr>
        <p:spPr>
          <a:xfrm>
            <a:off x="10289303" y="6602765"/>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121</TotalTime>
  <Words>344</Words>
  <Application>Microsoft Office PowerPoint</Application>
  <PresentationFormat>Grand écran</PresentationFormat>
  <Paragraphs>13</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Brush Script MT</vt:lpstr>
      <vt:lpstr>Century Gothic</vt:lpstr>
      <vt:lpstr>Comic Sans MS</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21</cp:revision>
  <dcterms:created xsi:type="dcterms:W3CDTF">2020-09-30T18:21:19Z</dcterms:created>
  <dcterms:modified xsi:type="dcterms:W3CDTF">2021-02-26T21:22:58Z</dcterms:modified>
</cp:coreProperties>
</file>