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07/03/2021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07/03/2021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07/03/2021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07/03/2021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07/03/2021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07/03/2021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27495" y="1691703"/>
            <a:ext cx="7817149" cy="3997976"/>
          </a:xfrm>
        </p:spPr>
        <p:txBody>
          <a:bodyPr>
            <a:noAutofit/>
          </a:bodyPr>
          <a:lstStyle/>
          <a:p>
            <a:pPr>
              <a:spcBef>
                <a:spcPts val="300"/>
              </a:spcBef>
              <a:spcAft>
                <a:spcPts val="300"/>
              </a:spcAft>
              <a:buClr>
                <a:schemeClr val="bg2"/>
              </a:buClr>
            </a:pPr>
            <a:r>
              <a:rPr lang="fr-FR" sz="1200" dirty="0"/>
              <a:t>Le homard est présent dans les mers froides et tempérées de la Norvège jusqu’au Maroc entre 20 et 100m de profondeur. Il est aussi présent en Méditerranée plutôt à partir de 30m. Il vit sur des fonds rocheux se cachant la journée dans des trous et des failles.</a:t>
            </a:r>
          </a:p>
          <a:p>
            <a:pPr>
              <a:spcBef>
                <a:spcPts val="300"/>
              </a:spcBef>
              <a:spcAft>
                <a:spcPts val="300"/>
              </a:spcAft>
              <a:buClr>
                <a:schemeClr val="bg2"/>
              </a:buClr>
            </a:pPr>
            <a:r>
              <a:rPr lang="fr-FR" sz="1200" dirty="0"/>
              <a:t>Sa taille moyenne est de 25 à 50cm mais il peut atteindre 60cm et peser 8kg. Il est de couleur bleue sombre avec le bout des pattes blanches et les antennes rouges. Il possède 2 pinces différentes : 1 large avec des dents irrégulières qui sert à broyer et 1 plus fine avec des dents régulières qui sert de scie. Ces pinces sont situées indifférents à droite ou gauche, ce qui fait qu’il existe chez le homards des « droitiers » et des « gauchers ».</a:t>
            </a:r>
          </a:p>
          <a:p>
            <a:pPr>
              <a:spcBef>
                <a:spcPts val="300"/>
              </a:spcBef>
              <a:spcAft>
                <a:spcPts val="300"/>
              </a:spcAft>
              <a:buClr>
                <a:schemeClr val="bg2"/>
              </a:buClr>
            </a:pPr>
            <a:r>
              <a:rPr lang="fr-FR" sz="1200" dirty="0"/>
              <a:t>Le homard est principalement carnivore. Il chasse la nuit attrapant des proies lentes comme les mollusques, les vers ou les échinodermes (étoiles de mer, ophiures). Il mange aussi des poissons morts et des algues. </a:t>
            </a:r>
            <a:br>
              <a:rPr lang="fr-FR" sz="1200" dirty="0"/>
            </a:br>
            <a:r>
              <a:rPr lang="fr-FR" sz="1200" dirty="0"/>
              <a:t>Hormis l’homme, son prédateur principal prédateur est le poulpe.</a:t>
            </a:r>
          </a:p>
          <a:p>
            <a:pPr>
              <a:spcBef>
                <a:spcPts val="300"/>
              </a:spcBef>
              <a:spcAft>
                <a:spcPts val="300"/>
              </a:spcAft>
              <a:buClr>
                <a:schemeClr val="bg2"/>
              </a:buClr>
            </a:pPr>
            <a:r>
              <a:rPr lang="fr-FR" sz="1200" dirty="0"/>
              <a:t>Le homard est un animal solitaire. Il n’accepte la présence de ses congénères qu’en période de reproduction. L’accouplement a lieu après la mue de la femelle, quand sa carapace et encore molle. La femelle peut stocker les gamètes male durant 2 années. Elles pond entre 5 000 et 50 000 œufs qu’elle garde sous son abdomen durant 7 à 10 mois. Les larves vivront une vie planctonique durant 1 mois environ avant de devenir des mini-homards et de rejoindre le sol. Le homard mue environ 10 fois la 1</a:t>
            </a:r>
            <a:r>
              <a:rPr lang="fr-FR" sz="1200" baseline="30000" dirty="0"/>
              <a:t>ère</a:t>
            </a:r>
            <a:r>
              <a:rPr lang="fr-FR" sz="1200" dirty="0"/>
              <a:t> année de sa vie, puis 3 à 4 fois la 2</a:t>
            </a:r>
            <a:r>
              <a:rPr lang="fr-FR" sz="1200" baseline="30000" dirty="0"/>
              <a:t>e</a:t>
            </a:r>
            <a:r>
              <a:rPr lang="fr-FR" sz="1200" dirty="0"/>
              <a:t> année, puis 1 à 2 fois la 3</a:t>
            </a:r>
            <a:r>
              <a:rPr lang="fr-FR" sz="1200" baseline="30000" dirty="0"/>
              <a:t>e</a:t>
            </a:r>
            <a:r>
              <a:rPr lang="fr-FR" sz="1200" dirty="0"/>
              <a:t> année puis de moins en moins souvent jusqu'à l’arrêt de sa croissance. Il peut vivre de 15 à 20 ans.</a:t>
            </a:r>
          </a:p>
          <a:p>
            <a:pPr>
              <a:spcBef>
                <a:spcPts val="300"/>
              </a:spcBef>
              <a:spcAft>
                <a:spcPts val="300"/>
              </a:spcAft>
              <a:buClr>
                <a:schemeClr val="bg2"/>
              </a:buClr>
            </a:pPr>
            <a:r>
              <a:rPr lang="fr-FR" sz="1200" dirty="0"/>
              <a:t>Le homard utilise 2 de ses antennes pour toucher son environnement ou le plongeur qui se montrera patient. En revanche, il ne vaut mieux pas approcher les doigts de ses pinces.</a:t>
            </a:r>
          </a:p>
          <a:p>
            <a:pPr>
              <a:spcBef>
                <a:spcPts val="300"/>
              </a:spcBef>
              <a:spcAft>
                <a:spcPts val="300"/>
              </a:spcAft>
              <a:buClr>
                <a:schemeClr val="bg2"/>
              </a:buClr>
            </a:pPr>
            <a:r>
              <a:rPr lang="fr-FR" sz="1200" dirty="0"/>
              <a:t>La pêche du homard est réglementée en France.</a:t>
            </a:r>
          </a:p>
          <a:p>
            <a:pPr>
              <a:spcBef>
                <a:spcPts val="300"/>
              </a:spcBef>
              <a:spcAft>
                <a:spcPts val="300"/>
              </a:spcAft>
              <a:buClr>
                <a:schemeClr val="bg2"/>
              </a:buClr>
            </a:pPr>
            <a:endParaRPr lang="fr-FR" sz="1200" dirty="0"/>
          </a:p>
        </p:txBody>
      </p:sp>
      <p:sp>
        <p:nvSpPr>
          <p:cNvPr id="4" name="ZoneTexte 3">
            <a:extLst>
              <a:ext uri="{FF2B5EF4-FFF2-40B4-BE49-F238E27FC236}">
                <a16:creationId xmlns:a16="http://schemas.microsoft.com/office/drawing/2014/main" id="{5EB7B83B-7703-48A1-8A96-E903DB933BC6}"/>
              </a:ext>
            </a:extLst>
          </p:cNvPr>
          <p:cNvSpPr txBox="1"/>
          <p:nvPr/>
        </p:nvSpPr>
        <p:spPr>
          <a:xfrm>
            <a:off x="5986140" y="392928"/>
            <a:ext cx="5963492" cy="830997"/>
          </a:xfrm>
          <a:prstGeom prst="rect">
            <a:avLst/>
          </a:prstGeom>
          <a:noFill/>
        </p:spPr>
        <p:txBody>
          <a:bodyPr wrap="none" rtlCol="0">
            <a:spAutoFit/>
          </a:bodyPr>
          <a:lstStyle/>
          <a:p>
            <a:r>
              <a:rPr lang="fr-FR" sz="4800" i="1" dirty="0">
                <a:solidFill>
                  <a:srgbClr val="0070C0"/>
                </a:solidFill>
                <a:latin typeface="Comic Sans MS" panose="030F0702030302020204" pitchFamily="66" charset="0"/>
              </a:rPr>
              <a:t>Le homard européen</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1073623" y="157617"/>
            <a:ext cx="837089" cy="369332"/>
          </a:xfrm>
          <a:prstGeom prst="rect">
            <a:avLst/>
          </a:prstGeom>
          <a:noFill/>
        </p:spPr>
        <p:txBody>
          <a:bodyPr wrap="none" rtlCol="0">
            <a:spAutoFit/>
          </a:bodyPr>
          <a:lstStyle/>
          <a:p>
            <a:r>
              <a:rPr lang="fr-FR">
                <a:solidFill>
                  <a:schemeClr val="accent1">
                    <a:lumMod val="75000"/>
                  </a:schemeClr>
                </a:solidFill>
                <a:latin typeface="Brush Script MT" panose="03060802040406070304" pitchFamily="66" charset="0"/>
              </a:rPr>
              <a:t>Mars 21</a:t>
            </a:r>
            <a:endParaRPr lang="fr-FR" dirty="0">
              <a:solidFill>
                <a:schemeClr val="accent1">
                  <a:lumMod val="75000"/>
                </a:schemeClr>
              </a:solidFill>
              <a:latin typeface="Brush Script MT" panose="03060802040406070304" pitchFamily="66" charset="0"/>
            </a:endParaRP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00023" y="5948092"/>
            <a:ext cx="3733621" cy="740903"/>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t>Origine du nom :</a:t>
            </a:r>
          </a:p>
          <a:p>
            <a:r>
              <a:rPr lang="fr-FR" sz="1200" dirty="0"/>
              <a:t>Homard vient de son genre scientifique, </a:t>
            </a:r>
            <a:r>
              <a:rPr lang="fr-FR" sz="1200" i="1" dirty="0" err="1"/>
              <a:t>homarus</a:t>
            </a:r>
            <a:r>
              <a:rPr lang="fr-FR" sz="1200" i="1" dirty="0"/>
              <a:t> </a:t>
            </a:r>
            <a:r>
              <a:rPr lang="fr-FR" sz="1200" dirty="0"/>
              <a:t>qui viendrait du danois </a:t>
            </a:r>
            <a:r>
              <a:rPr lang="fr-FR" sz="1200" i="1" dirty="0" err="1"/>
              <a:t>Hommer</a:t>
            </a:r>
            <a:r>
              <a:rPr lang="fr-FR" sz="1200" dirty="0"/>
              <a:t> ou de l’</a:t>
            </a:r>
            <a:r>
              <a:rPr lang="fr-FR" sz="1200" dirty="0" err="1"/>
              <a:t>allement</a:t>
            </a:r>
            <a:r>
              <a:rPr lang="fr-FR" sz="1200" dirty="0"/>
              <a:t> </a:t>
            </a:r>
            <a:r>
              <a:rPr lang="fr-FR" sz="1200" i="1" dirty="0" err="1"/>
              <a:t>Hummer</a:t>
            </a:r>
            <a:endParaRPr lang="fr-FR" sz="1200" dirty="0"/>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636495" y="6123035"/>
            <a:ext cx="1639788" cy="49695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Homard =</a:t>
            </a:r>
          </a:p>
          <a:p>
            <a:pPr algn="ctr"/>
            <a:r>
              <a:rPr lang="fr-FR" sz="1000" dirty="0" err="1">
                <a:solidFill>
                  <a:schemeClr val="bg2">
                    <a:lumMod val="75000"/>
                  </a:schemeClr>
                </a:solidFill>
              </a:rPr>
              <a:t>European</a:t>
            </a:r>
            <a:r>
              <a:rPr lang="fr-FR" sz="1000" dirty="0">
                <a:solidFill>
                  <a:schemeClr val="bg2">
                    <a:lumMod val="75000"/>
                  </a:schemeClr>
                </a:solidFill>
              </a:rPr>
              <a:t> </a:t>
            </a:r>
            <a:r>
              <a:rPr lang="fr-FR" sz="1000" dirty="0" err="1">
                <a:solidFill>
                  <a:schemeClr val="bg2">
                    <a:lumMod val="75000"/>
                  </a:schemeClr>
                </a:solidFill>
              </a:rPr>
              <a:t>lobster</a:t>
            </a:r>
            <a:endParaRPr lang="fr-FR" sz="1000" dirty="0"/>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458764" y="5927292"/>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100445" y="6450090"/>
            <a:ext cx="351675" cy="339794"/>
          </a:xfrm>
          <a:prstGeom prst="rect">
            <a:avLst/>
          </a:prstGeom>
        </p:spPr>
      </p:pic>
      <p:pic>
        <p:nvPicPr>
          <p:cNvPr id="6" name="Image 5">
            <a:extLst>
              <a:ext uri="{FF2B5EF4-FFF2-40B4-BE49-F238E27FC236}">
                <a16:creationId xmlns:a16="http://schemas.microsoft.com/office/drawing/2014/main" id="{BBE088AB-2EB4-4546-AC94-75361911842E}"/>
              </a:ext>
            </a:extLst>
          </p:cNvPr>
          <p:cNvPicPr>
            <a:picLocks noChangeAspect="1"/>
          </p:cNvPicPr>
          <p:nvPr/>
        </p:nvPicPr>
        <p:blipFill>
          <a:blip r:embed="rId4"/>
          <a:stretch>
            <a:fillRect/>
          </a:stretch>
        </p:blipFill>
        <p:spPr>
          <a:xfrm>
            <a:off x="8545462" y="1459236"/>
            <a:ext cx="3233362" cy="2422651"/>
          </a:xfrm>
          <a:prstGeom prst="rect">
            <a:avLst/>
          </a:prstGeom>
        </p:spPr>
      </p:pic>
      <p:pic>
        <p:nvPicPr>
          <p:cNvPr id="8" name="Image 7">
            <a:extLst>
              <a:ext uri="{FF2B5EF4-FFF2-40B4-BE49-F238E27FC236}">
                <a16:creationId xmlns:a16="http://schemas.microsoft.com/office/drawing/2014/main" id="{D8829813-99AE-4CBE-8747-36F13B55E52A}"/>
              </a:ext>
            </a:extLst>
          </p:cNvPr>
          <p:cNvPicPr>
            <a:picLocks noChangeAspect="1"/>
          </p:cNvPicPr>
          <p:nvPr/>
        </p:nvPicPr>
        <p:blipFill>
          <a:blip r:embed="rId5"/>
          <a:stretch>
            <a:fillRect/>
          </a:stretch>
        </p:blipFill>
        <p:spPr>
          <a:xfrm>
            <a:off x="8073501" y="4211403"/>
            <a:ext cx="3404366" cy="2253669"/>
          </a:xfrm>
          <a:prstGeom prst="rect">
            <a:avLst/>
          </a:prstGeom>
        </p:spPr>
      </p:pic>
      <p:sp>
        <p:nvSpPr>
          <p:cNvPr id="2" name="ZoneTexte 1">
            <a:extLst>
              <a:ext uri="{FF2B5EF4-FFF2-40B4-BE49-F238E27FC236}">
                <a16:creationId xmlns:a16="http://schemas.microsoft.com/office/drawing/2014/main" id="{1D45097C-D15C-4424-A5D1-AE8C0A840850}"/>
              </a:ext>
            </a:extLst>
          </p:cNvPr>
          <p:cNvSpPr txBox="1"/>
          <p:nvPr/>
        </p:nvSpPr>
        <p:spPr>
          <a:xfrm>
            <a:off x="10289303" y="6602765"/>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96</TotalTime>
  <Words>413</Words>
  <Application>Microsoft Office PowerPoint</Application>
  <PresentationFormat>Grand écran</PresentationFormat>
  <Paragraphs>13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19</cp:revision>
  <dcterms:created xsi:type="dcterms:W3CDTF">2020-09-30T18:21:19Z</dcterms:created>
  <dcterms:modified xsi:type="dcterms:W3CDTF">2021-03-07T13:50:45Z</dcterms:modified>
</cp:coreProperties>
</file>