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7"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5F93"/>
    <a:srgbClr val="0658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14/02/2021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0845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1F6151CA-BA7D-4CB3-A894-5DE2DB8BCDDB}" type="datetimeFigureOut">
              <a:rPr lang="fr-FR" smtClean="0"/>
              <a:t>14/02/2021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61124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14/02/2021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7962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14/02/2021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32019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14/02/2021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165170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14/02/2021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31538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14/02/2021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471414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14/02/2021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942347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14/02/2021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069022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14/02/2021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pic>
        <p:nvPicPr>
          <p:cNvPr id="7" name="Image 6">
            <a:extLst>
              <a:ext uri="{FF2B5EF4-FFF2-40B4-BE49-F238E27FC236}">
                <a16:creationId xmlns:a16="http://schemas.microsoft.com/office/drawing/2014/main" id="{E94EF71E-DC9C-4A55-A938-7FDAED1D3A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0239" y="266782"/>
            <a:ext cx="1027946" cy="838036"/>
          </a:xfrm>
          <a:prstGeom prst="rect">
            <a:avLst/>
          </a:prstGeom>
        </p:spPr>
      </p:pic>
      <p:cxnSp>
        <p:nvCxnSpPr>
          <p:cNvPr id="8" name="Connecteur droit 7">
            <a:extLst>
              <a:ext uri="{FF2B5EF4-FFF2-40B4-BE49-F238E27FC236}">
                <a16:creationId xmlns:a16="http://schemas.microsoft.com/office/drawing/2014/main" id="{37A52F4B-8923-400A-96B8-21A52645EF8B}"/>
              </a:ext>
            </a:extLst>
          </p:cNvPr>
          <p:cNvCxnSpPr>
            <a:cxnSpLocks/>
          </p:cNvCxnSpPr>
          <p:nvPr userDrawn="1"/>
        </p:nvCxnSpPr>
        <p:spPr>
          <a:xfrm>
            <a:off x="0" y="1266825"/>
            <a:ext cx="12192000" cy="0"/>
          </a:xfrm>
          <a:prstGeom prst="line">
            <a:avLst/>
          </a:prstGeom>
          <a:ln w="57150">
            <a:solidFill>
              <a:schemeClr val="bg2">
                <a:lumMod val="75000"/>
              </a:schemeClr>
            </a:solidFill>
          </a:ln>
        </p:spPr>
        <p:style>
          <a:lnRef idx="3">
            <a:schemeClr val="accent4"/>
          </a:lnRef>
          <a:fillRef idx="0">
            <a:schemeClr val="accent4"/>
          </a:fillRef>
          <a:effectRef idx="2">
            <a:schemeClr val="accent4"/>
          </a:effectRef>
          <a:fontRef idx="minor">
            <a:schemeClr val="tx1"/>
          </a:fontRef>
        </p:style>
      </p:cxnSp>
      <p:sp>
        <p:nvSpPr>
          <p:cNvPr id="9" name="ZoneTexte 8">
            <a:extLst>
              <a:ext uri="{FF2B5EF4-FFF2-40B4-BE49-F238E27FC236}">
                <a16:creationId xmlns:a16="http://schemas.microsoft.com/office/drawing/2014/main" id="{289D0645-3E7F-4266-B42D-952F6E1E283D}"/>
              </a:ext>
            </a:extLst>
          </p:cNvPr>
          <p:cNvSpPr txBox="1"/>
          <p:nvPr userDrawn="1"/>
        </p:nvSpPr>
        <p:spPr>
          <a:xfrm>
            <a:off x="1485812" y="138113"/>
            <a:ext cx="2892138" cy="1107996"/>
          </a:xfrm>
          <a:prstGeom prst="rect">
            <a:avLst/>
          </a:prstGeom>
          <a:noFill/>
        </p:spPr>
        <p:txBody>
          <a:bodyPr wrap="none" rtlCol="0">
            <a:spAutoFit/>
          </a:bodyPr>
          <a:lstStyle/>
          <a:p>
            <a:r>
              <a:rPr lang="fr-FR" sz="6600" b="0" dirty="0">
                <a:solidFill>
                  <a:schemeClr val="bg2">
                    <a:lumMod val="75000"/>
                  </a:schemeClr>
                </a:solidFill>
                <a:latin typeface="Brush Script MT" panose="03060802040406070304" pitchFamily="66" charset="0"/>
              </a:rPr>
              <a:t>Fiche Bio</a:t>
            </a:r>
          </a:p>
        </p:txBody>
      </p:sp>
    </p:spTree>
    <p:extLst>
      <p:ext uri="{BB962C8B-B14F-4D97-AF65-F5344CB8AC3E}">
        <p14:creationId xmlns:p14="http://schemas.microsoft.com/office/powerpoint/2010/main" val="385909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14/02/2021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pic>
        <p:nvPicPr>
          <p:cNvPr id="7" name="Image 6">
            <a:extLst>
              <a:ext uri="{FF2B5EF4-FFF2-40B4-BE49-F238E27FC236}">
                <a16:creationId xmlns:a16="http://schemas.microsoft.com/office/drawing/2014/main" id="{D81919DB-9CA2-4F5F-AA65-364770D1D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663512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F6151CA-BA7D-4CB3-A894-5DE2DB8BCDDB}" type="datetimeFigureOut">
              <a:rPr lang="fr-FR" smtClean="0"/>
              <a:t>14/02/2021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4DEA5EE6-93DA-42E6-9316-4DEBFC5C37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34340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F6151CA-BA7D-4CB3-A894-5DE2DB8BCDDB}" type="datetimeFigureOut">
              <a:rPr lang="fr-FR" smtClean="0"/>
              <a:t>14/02/2021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7159E7D-841A-4ECA-A438-2FD7BA9870BF}" type="slidenum">
              <a:rPr lang="fr-FR" smtClean="0"/>
              <a:t>‹N°›</a:t>
            </a:fld>
            <a:endParaRPr lang="fr-FR"/>
          </a:p>
        </p:txBody>
      </p:sp>
      <p:pic>
        <p:nvPicPr>
          <p:cNvPr id="10" name="Image 9">
            <a:extLst>
              <a:ext uri="{FF2B5EF4-FFF2-40B4-BE49-F238E27FC236}">
                <a16:creationId xmlns:a16="http://schemas.microsoft.com/office/drawing/2014/main" id="{E14CB49A-B03B-4BAB-B88D-4966DA1D42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437724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F6151CA-BA7D-4CB3-A894-5DE2DB8BCDDB}" type="datetimeFigureOut">
              <a:rPr lang="fr-FR" smtClean="0"/>
              <a:t>14/02/2021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7159E7D-841A-4ECA-A438-2FD7BA9870BF}" type="slidenum">
              <a:rPr lang="fr-FR" smtClean="0"/>
              <a:t>‹N°›</a:t>
            </a:fld>
            <a:endParaRPr lang="fr-FR"/>
          </a:p>
        </p:txBody>
      </p:sp>
      <p:pic>
        <p:nvPicPr>
          <p:cNvPr id="6" name="Image 5">
            <a:extLst>
              <a:ext uri="{FF2B5EF4-FFF2-40B4-BE49-F238E27FC236}">
                <a16:creationId xmlns:a16="http://schemas.microsoft.com/office/drawing/2014/main" id="{C26F4B32-6593-4C51-A5C7-F137C100EE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1926472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151CA-BA7D-4CB3-A894-5DE2DB8BCDDB}" type="datetimeFigureOut">
              <a:rPr lang="fr-FR" smtClean="0"/>
              <a:t>14/02/2021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7159E7D-841A-4ECA-A438-2FD7BA9870BF}" type="slidenum">
              <a:rPr lang="fr-FR" smtClean="0"/>
              <a:t>‹N°›</a:t>
            </a:fld>
            <a:endParaRPr lang="fr-FR"/>
          </a:p>
        </p:txBody>
      </p:sp>
      <p:pic>
        <p:nvPicPr>
          <p:cNvPr id="5" name="Image 4">
            <a:extLst>
              <a:ext uri="{FF2B5EF4-FFF2-40B4-BE49-F238E27FC236}">
                <a16:creationId xmlns:a16="http://schemas.microsoft.com/office/drawing/2014/main" id="{FDFE1475-6E37-4BB8-A2FC-9B9167E3E7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2603032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F6151CA-BA7D-4CB3-A894-5DE2DB8BCDDB}" type="datetimeFigureOut">
              <a:rPr lang="fr-FR" smtClean="0"/>
              <a:t>14/02/2021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D44A78E1-DD7D-4F95-B352-997C6FAEC8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10044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F6151CA-BA7D-4CB3-A894-5DE2DB8BCDDB}" type="datetimeFigureOut">
              <a:rPr lang="fr-FR" smtClean="0"/>
              <a:t>14/02/2021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0170D47A-EFA9-4805-B192-684D12E2F3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811882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F6151CA-BA7D-4CB3-A894-5DE2DB8BCDDB}" type="datetimeFigureOut">
              <a:rPr lang="fr-FR" smtClean="0"/>
              <a:t>14/02/2021</a:t>
            </a:fld>
            <a:endParaRPr lang="fr-F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r-F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7159E7D-841A-4ECA-A438-2FD7BA9870BF}" type="slidenum">
              <a:rPr lang="fr-FR" smtClean="0"/>
              <a:t>‹N°›</a:t>
            </a:fld>
            <a:endParaRPr lang="fr-FR"/>
          </a:p>
        </p:txBody>
      </p:sp>
      <p:pic>
        <p:nvPicPr>
          <p:cNvPr id="13" name="Image 12">
            <a:extLst>
              <a:ext uri="{FF2B5EF4-FFF2-40B4-BE49-F238E27FC236}">
                <a16:creationId xmlns:a16="http://schemas.microsoft.com/office/drawing/2014/main" id="{2764FC99-2FAD-48F5-856D-EE0132FF0789}"/>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70239" y="266782"/>
            <a:ext cx="1027946" cy="838036"/>
          </a:xfrm>
          <a:prstGeom prst="rect">
            <a:avLst/>
          </a:prstGeom>
        </p:spPr>
      </p:pic>
      <p:cxnSp>
        <p:nvCxnSpPr>
          <p:cNvPr id="14" name="Connecteur droit 13">
            <a:extLst>
              <a:ext uri="{FF2B5EF4-FFF2-40B4-BE49-F238E27FC236}">
                <a16:creationId xmlns:a16="http://schemas.microsoft.com/office/drawing/2014/main" id="{573DE984-2D62-4026-A032-12A88F0C622F}"/>
              </a:ext>
            </a:extLst>
          </p:cNvPr>
          <p:cNvCxnSpPr>
            <a:cxnSpLocks/>
          </p:cNvCxnSpPr>
          <p:nvPr userDrawn="1"/>
        </p:nvCxnSpPr>
        <p:spPr>
          <a:xfrm>
            <a:off x="0" y="1266825"/>
            <a:ext cx="12192000" cy="0"/>
          </a:xfrm>
          <a:prstGeom prst="line">
            <a:avLst/>
          </a:prstGeom>
          <a:ln w="57150">
            <a:solidFill>
              <a:schemeClr val="bg2">
                <a:lumMod val="75000"/>
              </a:schemeClr>
            </a:solidFill>
          </a:ln>
        </p:spPr>
        <p:style>
          <a:lnRef idx="3">
            <a:schemeClr val="accent4"/>
          </a:lnRef>
          <a:fillRef idx="0">
            <a:schemeClr val="accent4"/>
          </a:fillRef>
          <a:effectRef idx="2">
            <a:schemeClr val="accent4"/>
          </a:effectRef>
          <a:fontRef idx="minor">
            <a:schemeClr val="tx1"/>
          </a:fontRef>
        </p:style>
      </p:cxnSp>
      <p:sp>
        <p:nvSpPr>
          <p:cNvPr id="15" name="ZoneTexte 14">
            <a:extLst>
              <a:ext uri="{FF2B5EF4-FFF2-40B4-BE49-F238E27FC236}">
                <a16:creationId xmlns:a16="http://schemas.microsoft.com/office/drawing/2014/main" id="{B73F8C86-F8F4-480C-BC51-DB4502ACEAB0}"/>
              </a:ext>
            </a:extLst>
          </p:cNvPr>
          <p:cNvSpPr txBox="1"/>
          <p:nvPr userDrawn="1"/>
        </p:nvSpPr>
        <p:spPr>
          <a:xfrm>
            <a:off x="1485812" y="138113"/>
            <a:ext cx="2892138" cy="1107996"/>
          </a:xfrm>
          <a:prstGeom prst="rect">
            <a:avLst/>
          </a:prstGeom>
          <a:noFill/>
        </p:spPr>
        <p:txBody>
          <a:bodyPr wrap="none" rtlCol="0">
            <a:spAutoFit/>
          </a:bodyPr>
          <a:lstStyle/>
          <a:p>
            <a:r>
              <a:rPr lang="fr-FR" sz="6600" b="0" dirty="0">
                <a:solidFill>
                  <a:schemeClr val="bg2">
                    <a:lumMod val="75000"/>
                  </a:schemeClr>
                </a:solidFill>
                <a:latin typeface="Brush Script MT" panose="03060802040406070304" pitchFamily="66" charset="0"/>
              </a:rPr>
              <a:t>Fiche Bio</a:t>
            </a:r>
          </a:p>
        </p:txBody>
      </p:sp>
    </p:spTree>
    <p:extLst>
      <p:ext uri="{BB962C8B-B14F-4D97-AF65-F5344CB8AC3E}">
        <p14:creationId xmlns:p14="http://schemas.microsoft.com/office/powerpoint/2010/main" val="2332447448"/>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72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E66DF41-B2BC-4E73-B24E-81CFF32239CA}"/>
              </a:ext>
            </a:extLst>
          </p:cNvPr>
          <p:cNvSpPr>
            <a:spLocks noGrp="1"/>
          </p:cNvSpPr>
          <p:nvPr>
            <p:ph idx="1"/>
          </p:nvPr>
        </p:nvSpPr>
        <p:spPr>
          <a:xfrm>
            <a:off x="14756" y="1597685"/>
            <a:ext cx="7773404" cy="3997976"/>
          </a:xfrm>
        </p:spPr>
        <p:txBody>
          <a:bodyPr>
            <a:noAutofit/>
          </a:bodyPr>
          <a:lstStyle/>
          <a:p>
            <a:pPr>
              <a:spcBef>
                <a:spcPts val="300"/>
              </a:spcBef>
              <a:spcAft>
                <a:spcPts val="300"/>
              </a:spcAft>
              <a:buClr>
                <a:schemeClr val="bg2"/>
              </a:buClr>
            </a:pPr>
            <a:r>
              <a:rPr lang="fr-FR" sz="1100" dirty="0"/>
              <a:t>La seiche est présente en Méditerranée, en Atlantique de la mer du Nord à L’Afrique du Sud, de la surface jusqu’à 200m de profondeur. Elle se trouve surtout sur les fonds de sable ou de gravier bien qu’elle soit occasionnellement observable sur les fonds rocheux.  </a:t>
            </a:r>
          </a:p>
          <a:p>
            <a:pPr>
              <a:spcBef>
                <a:spcPts val="300"/>
              </a:spcBef>
              <a:spcAft>
                <a:spcPts val="300"/>
              </a:spcAft>
              <a:buClr>
                <a:schemeClr val="bg2"/>
              </a:buClr>
            </a:pPr>
            <a:r>
              <a:rPr lang="fr-FR" sz="1100" dirty="0"/>
              <a:t>La seiche est un mollusque qui possède 8 tentacules courts et 2 tentacules longs généralement rétractés qui lui servent à capturer ses proies. Elle mesure 15 à 30cm de long, parfois 45cm, mais sa taille double lorsque ses tentacules longs sont déployés. La pupille de ses 2 yeux a une forme caractéristique en W. Elle possède une coquille calcaire interne appelée « os de seiche » que l’on retrouve régulièrement sur les plages.</a:t>
            </a:r>
          </a:p>
          <a:p>
            <a:pPr>
              <a:spcBef>
                <a:spcPts val="300"/>
              </a:spcBef>
              <a:spcAft>
                <a:spcPts val="300"/>
              </a:spcAft>
              <a:buClr>
                <a:schemeClr val="bg2"/>
              </a:buClr>
            </a:pPr>
            <a:r>
              <a:rPr lang="fr-FR" sz="1100" dirty="0"/>
              <a:t>La seiche possède la faculté d’homochromie. Sa peau peut changer de texture et de coloration en fonction de son environnement et/ou de ses émotions. Cette capacité la rend parfois difficile à observer.</a:t>
            </a:r>
          </a:p>
          <a:p>
            <a:pPr>
              <a:spcBef>
                <a:spcPts val="300"/>
              </a:spcBef>
              <a:spcAft>
                <a:spcPts val="300"/>
              </a:spcAft>
              <a:buClr>
                <a:schemeClr val="bg2"/>
              </a:buClr>
            </a:pPr>
            <a:r>
              <a:rPr lang="fr-FR" sz="1100" dirty="0"/>
              <a:t>C’est un prédateur actif qui se nourrit de poissons, de crustacés et de mollusques. Les cas de cannibalisme sont fréquents. Les proies sont attrapées avec les 2 tentacules longues puis ramenées à la bouche où la seiche injecte une salive toxique. Elles sont ensuite découpées grâce aux mâchoires en forme de bec de perroquet (attention aux doigts).</a:t>
            </a:r>
          </a:p>
          <a:p>
            <a:pPr>
              <a:spcBef>
                <a:spcPts val="300"/>
              </a:spcBef>
              <a:spcAft>
                <a:spcPts val="300"/>
              </a:spcAft>
              <a:buClr>
                <a:schemeClr val="bg2"/>
              </a:buClr>
            </a:pPr>
            <a:r>
              <a:rPr lang="fr-FR" sz="1100" dirty="0"/>
              <a:t>Les seiches se regroupent pour la reproduction qui a lieu après une parade nuptiale. Les œufs sont noirs terminés en pointe et assemblés en grappe. Les jeunes seiches mesurent 12 à 15mm à la naissance mais grandissent très vite grâce à une réserve de nourriture interne (10mm par semaine). Elles peuvent se reproduire vers l’âge d’1 an. Les adultes meurent après la reproduction.</a:t>
            </a:r>
          </a:p>
          <a:p>
            <a:pPr>
              <a:spcBef>
                <a:spcPts val="300"/>
              </a:spcBef>
              <a:spcAft>
                <a:spcPts val="300"/>
              </a:spcAft>
              <a:buClr>
                <a:schemeClr val="bg2"/>
              </a:buClr>
            </a:pPr>
            <a:r>
              <a:rPr lang="fr-FR" sz="1100" dirty="0"/>
              <a:t>Les mâles se différencient des femelles par la présence de rayures sur les tentacules les plus externes et la partie antérieure du corps.</a:t>
            </a:r>
          </a:p>
          <a:p>
            <a:pPr>
              <a:spcBef>
                <a:spcPts val="300"/>
              </a:spcBef>
              <a:spcAft>
                <a:spcPts val="300"/>
              </a:spcAft>
              <a:buClr>
                <a:schemeClr val="bg2"/>
              </a:buClr>
            </a:pPr>
            <a:r>
              <a:rPr lang="fr-FR" sz="1100" dirty="0"/>
              <a:t>Hormis l’homme, les principaux prédateurs de la seiche sont les gros poissons et…les autres seiches.</a:t>
            </a:r>
          </a:p>
          <a:p>
            <a:pPr>
              <a:spcBef>
                <a:spcPts val="300"/>
              </a:spcBef>
              <a:spcAft>
                <a:spcPts val="300"/>
              </a:spcAft>
              <a:buClr>
                <a:schemeClr val="bg2"/>
              </a:buClr>
            </a:pPr>
            <a:r>
              <a:rPr lang="fr-FR" sz="1100" dirty="0"/>
              <a:t>L’encre de seiche, qu’elle projette pour se défendre, était utilisée dans la confection de peinture. Au XVIIe siècle, l’os de seiche était un composant entrant dans la fabrication de différents médicaments. </a:t>
            </a:r>
          </a:p>
          <a:p>
            <a:pPr>
              <a:spcBef>
                <a:spcPts val="300"/>
              </a:spcBef>
              <a:spcAft>
                <a:spcPts val="300"/>
              </a:spcAft>
              <a:buClr>
                <a:schemeClr val="bg2"/>
              </a:buClr>
            </a:pPr>
            <a:r>
              <a:rPr lang="fr-FR" sz="1100" dirty="0"/>
              <a:t>La seiche est une animal curieux qui n’hésitera pas à venir toucher les plongeurs les plus patients.</a:t>
            </a:r>
          </a:p>
        </p:txBody>
      </p:sp>
      <p:sp>
        <p:nvSpPr>
          <p:cNvPr id="4" name="ZoneTexte 3">
            <a:extLst>
              <a:ext uri="{FF2B5EF4-FFF2-40B4-BE49-F238E27FC236}">
                <a16:creationId xmlns:a16="http://schemas.microsoft.com/office/drawing/2014/main" id="{5EB7B83B-7703-48A1-8A96-E903DB933BC6}"/>
              </a:ext>
            </a:extLst>
          </p:cNvPr>
          <p:cNvSpPr txBox="1"/>
          <p:nvPr/>
        </p:nvSpPr>
        <p:spPr>
          <a:xfrm>
            <a:off x="9079489" y="405784"/>
            <a:ext cx="2842445" cy="830997"/>
          </a:xfrm>
          <a:prstGeom prst="rect">
            <a:avLst/>
          </a:prstGeom>
          <a:noFill/>
        </p:spPr>
        <p:txBody>
          <a:bodyPr wrap="none" rtlCol="0">
            <a:spAutoFit/>
          </a:bodyPr>
          <a:lstStyle/>
          <a:p>
            <a:r>
              <a:rPr lang="fr-FR" sz="4800" i="1" dirty="0">
                <a:solidFill>
                  <a:srgbClr val="0070C0"/>
                </a:solidFill>
                <a:latin typeface="Comic Sans MS" panose="030F0702030302020204" pitchFamily="66" charset="0"/>
              </a:rPr>
              <a:t>La seiche</a:t>
            </a:r>
          </a:p>
        </p:txBody>
      </p:sp>
      <p:sp>
        <p:nvSpPr>
          <p:cNvPr id="5" name="ZoneTexte 4">
            <a:extLst>
              <a:ext uri="{FF2B5EF4-FFF2-40B4-BE49-F238E27FC236}">
                <a16:creationId xmlns:a16="http://schemas.microsoft.com/office/drawing/2014/main" id="{C0148C19-EBE4-4F0B-8172-D25DFF234B6F}"/>
              </a:ext>
            </a:extLst>
          </p:cNvPr>
          <p:cNvSpPr txBox="1"/>
          <p:nvPr/>
        </p:nvSpPr>
        <p:spPr>
          <a:xfrm>
            <a:off x="10943781" y="112991"/>
            <a:ext cx="939681" cy="369332"/>
          </a:xfrm>
          <a:prstGeom prst="rect">
            <a:avLst/>
          </a:prstGeom>
          <a:noFill/>
        </p:spPr>
        <p:txBody>
          <a:bodyPr wrap="none" rtlCol="0">
            <a:spAutoFit/>
          </a:bodyPr>
          <a:lstStyle/>
          <a:p>
            <a:r>
              <a:rPr lang="fr-FR" dirty="0">
                <a:solidFill>
                  <a:schemeClr val="accent1">
                    <a:lumMod val="75000"/>
                  </a:schemeClr>
                </a:solidFill>
                <a:latin typeface="Brush Script MT" panose="03060802040406070304" pitchFamily="66" charset="0"/>
              </a:rPr>
              <a:t>Février 21</a:t>
            </a:r>
          </a:p>
        </p:txBody>
      </p:sp>
      <p:sp>
        <p:nvSpPr>
          <p:cNvPr id="7" name="Rectangle : coins arrondis 6">
            <a:extLst>
              <a:ext uri="{FF2B5EF4-FFF2-40B4-BE49-F238E27FC236}">
                <a16:creationId xmlns:a16="http://schemas.microsoft.com/office/drawing/2014/main" id="{F64C3556-4DB9-4A68-A0D4-AB8779D43320}"/>
              </a:ext>
            </a:extLst>
          </p:cNvPr>
          <p:cNvSpPr/>
          <p:nvPr/>
        </p:nvSpPr>
        <p:spPr>
          <a:xfrm>
            <a:off x="200023" y="5934973"/>
            <a:ext cx="3940655" cy="834077"/>
          </a:xfrm>
          <a:prstGeom prst="roundRect">
            <a:avLst/>
          </a:prstGeom>
          <a:solidFill>
            <a:srgbClr val="0B5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t>Origine du nom :</a:t>
            </a:r>
          </a:p>
          <a:p>
            <a:r>
              <a:rPr lang="fr-FR" sz="1100" dirty="0"/>
              <a:t>Nom scientifique : </a:t>
            </a:r>
            <a:r>
              <a:rPr lang="fr-FR" sz="1100" i="1" dirty="0" err="1"/>
              <a:t>Sepia</a:t>
            </a:r>
            <a:r>
              <a:rPr lang="fr-FR" sz="1100" i="1" dirty="0"/>
              <a:t> </a:t>
            </a:r>
            <a:r>
              <a:rPr lang="fr-FR" sz="1100" i="1" dirty="0" err="1"/>
              <a:t>officinalis</a:t>
            </a:r>
            <a:endParaRPr lang="fr-FR" sz="1100" i="1" dirty="0"/>
          </a:p>
          <a:p>
            <a:r>
              <a:rPr lang="fr-FR" sz="1100" i="1" dirty="0" err="1"/>
              <a:t>Sepia</a:t>
            </a:r>
            <a:r>
              <a:rPr lang="fr-FR" sz="1100" dirty="0"/>
              <a:t> viendrait directement du grec.</a:t>
            </a:r>
          </a:p>
          <a:p>
            <a:r>
              <a:rPr lang="fr-FR" sz="1100" i="1" dirty="0" err="1"/>
              <a:t>officinalis</a:t>
            </a:r>
            <a:r>
              <a:rPr lang="fr-FR" sz="1100" dirty="0"/>
              <a:t> se rapporte à l'usage pharmaceutique de l'os de seiche.</a:t>
            </a:r>
          </a:p>
        </p:txBody>
      </p:sp>
      <p:sp>
        <p:nvSpPr>
          <p:cNvPr id="12" name="Rectangle : coins arrondis 11">
            <a:extLst>
              <a:ext uri="{FF2B5EF4-FFF2-40B4-BE49-F238E27FC236}">
                <a16:creationId xmlns:a16="http://schemas.microsoft.com/office/drawing/2014/main" id="{ACB81332-3C7D-41DB-A6AB-7DC87D7D7CCA}"/>
              </a:ext>
            </a:extLst>
          </p:cNvPr>
          <p:cNvSpPr/>
          <p:nvPr/>
        </p:nvSpPr>
        <p:spPr>
          <a:xfrm>
            <a:off x="4636495" y="6028149"/>
            <a:ext cx="1639788" cy="496952"/>
          </a:xfrm>
          <a:prstGeom prst="round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100" dirty="0">
                <a:solidFill>
                  <a:schemeClr val="bg2">
                    <a:lumMod val="75000"/>
                  </a:schemeClr>
                </a:solidFill>
              </a:rPr>
              <a:t>Seiche = </a:t>
            </a:r>
            <a:r>
              <a:rPr lang="fr-FR" sz="1100" dirty="0" err="1">
                <a:solidFill>
                  <a:schemeClr val="bg2">
                    <a:lumMod val="75000"/>
                  </a:schemeClr>
                </a:solidFill>
              </a:rPr>
              <a:t>Cuttlefish</a:t>
            </a:r>
            <a:endParaRPr lang="fr-FR" sz="1100" dirty="0"/>
          </a:p>
        </p:txBody>
      </p:sp>
      <p:pic>
        <p:nvPicPr>
          <p:cNvPr id="10" name="Image 9">
            <a:extLst>
              <a:ext uri="{FF2B5EF4-FFF2-40B4-BE49-F238E27FC236}">
                <a16:creationId xmlns:a16="http://schemas.microsoft.com/office/drawing/2014/main" id="{FE5F6AFF-7BCE-4AA3-B704-A7DB62C077B8}"/>
              </a:ext>
            </a:extLst>
          </p:cNvPr>
          <p:cNvPicPr>
            <a:picLocks noChangeAspect="1"/>
          </p:cNvPicPr>
          <p:nvPr/>
        </p:nvPicPr>
        <p:blipFill>
          <a:blip r:embed="rId2"/>
          <a:stretch>
            <a:fillRect/>
          </a:stretch>
        </p:blipFill>
        <p:spPr>
          <a:xfrm>
            <a:off x="4458764" y="5832406"/>
            <a:ext cx="355459" cy="391486"/>
          </a:xfrm>
          <a:prstGeom prst="rect">
            <a:avLst/>
          </a:prstGeom>
        </p:spPr>
      </p:pic>
      <p:pic>
        <p:nvPicPr>
          <p:cNvPr id="17" name="Image 16">
            <a:extLst>
              <a:ext uri="{FF2B5EF4-FFF2-40B4-BE49-F238E27FC236}">
                <a16:creationId xmlns:a16="http://schemas.microsoft.com/office/drawing/2014/main" id="{6949CED9-E131-4787-850D-0A3034B4F362}"/>
              </a:ext>
            </a:extLst>
          </p:cNvPr>
          <p:cNvPicPr>
            <a:picLocks noChangeAspect="1"/>
          </p:cNvPicPr>
          <p:nvPr/>
        </p:nvPicPr>
        <p:blipFill>
          <a:blip r:embed="rId3"/>
          <a:stretch>
            <a:fillRect/>
          </a:stretch>
        </p:blipFill>
        <p:spPr>
          <a:xfrm>
            <a:off x="6100445" y="6355204"/>
            <a:ext cx="351675" cy="339794"/>
          </a:xfrm>
          <a:prstGeom prst="rect">
            <a:avLst/>
          </a:prstGeom>
        </p:spPr>
      </p:pic>
      <p:pic>
        <p:nvPicPr>
          <p:cNvPr id="6" name="Image 5">
            <a:extLst>
              <a:ext uri="{FF2B5EF4-FFF2-40B4-BE49-F238E27FC236}">
                <a16:creationId xmlns:a16="http://schemas.microsoft.com/office/drawing/2014/main" id="{ADD9E6CB-613B-4DD4-8B48-F7D0CD41FABE}"/>
              </a:ext>
            </a:extLst>
          </p:cNvPr>
          <p:cNvPicPr>
            <a:picLocks noChangeAspect="1"/>
          </p:cNvPicPr>
          <p:nvPr/>
        </p:nvPicPr>
        <p:blipFill>
          <a:blip r:embed="rId4"/>
          <a:stretch>
            <a:fillRect/>
          </a:stretch>
        </p:blipFill>
        <p:spPr>
          <a:xfrm>
            <a:off x="9716951" y="1796847"/>
            <a:ext cx="2399768" cy="1799826"/>
          </a:xfrm>
          <a:prstGeom prst="rect">
            <a:avLst/>
          </a:prstGeom>
        </p:spPr>
      </p:pic>
      <p:pic>
        <p:nvPicPr>
          <p:cNvPr id="11" name="Image 10">
            <a:extLst>
              <a:ext uri="{FF2B5EF4-FFF2-40B4-BE49-F238E27FC236}">
                <a16:creationId xmlns:a16="http://schemas.microsoft.com/office/drawing/2014/main" id="{3EBB14E5-DA0D-4654-8877-43A00D73158D}"/>
              </a:ext>
            </a:extLst>
          </p:cNvPr>
          <p:cNvPicPr>
            <a:picLocks noChangeAspect="1"/>
          </p:cNvPicPr>
          <p:nvPr/>
        </p:nvPicPr>
        <p:blipFill>
          <a:blip r:embed="rId5"/>
          <a:stretch>
            <a:fillRect/>
          </a:stretch>
        </p:blipFill>
        <p:spPr>
          <a:xfrm>
            <a:off x="7840360" y="1426625"/>
            <a:ext cx="1752771" cy="1212402"/>
          </a:xfrm>
          <a:prstGeom prst="rect">
            <a:avLst/>
          </a:prstGeom>
        </p:spPr>
      </p:pic>
      <p:sp>
        <p:nvSpPr>
          <p:cNvPr id="15" name="ZoneTexte 14">
            <a:extLst>
              <a:ext uri="{FF2B5EF4-FFF2-40B4-BE49-F238E27FC236}">
                <a16:creationId xmlns:a16="http://schemas.microsoft.com/office/drawing/2014/main" id="{94DBEE7C-17D6-4DE7-A1D9-E7AAE2ED7203}"/>
              </a:ext>
            </a:extLst>
          </p:cNvPr>
          <p:cNvSpPr txBox="1"/>
          <p:nvPr/>
        </p:nvSpPr>
        <p:spPr>
          <a:xfrm>
            <a:off x="9514929" y="1404151"/>
            <a:ext cx="975349" cy="253916"/>
          </a:xfrm>
          <a:prstGeom prst="rect">
            <a:avLst/>
          </a:prstGeom>
          <a:noFill/>
        </p:spPr>
        <p:txBody>
          <a:bodyPr wrap="square" rtlCol="0">
            <a:spAutoFit/>
          </a:bodyPr>
          <a:lstStyle/>
          <a:p>
            <a:pPr algn="r"/>
            <a:r>
              <a:rPr lang="fr-FR" sz="1050" dirty="0">
                <a:solidFill>
                  <a:schemeClr val="bg2">
                    <a:lumMod val="75000"/>
                  </a:schemeClr>
                </a:solidFill>
              </a:rPr>
              <a:t>Pupille en W</a:t>
            </a:r>
          </a:p>
        </p:txBody>
      </p:sp>
      <p:pic>
        <p:nvPicPr>
          <p:cNvPr id="19" name="Image 18">
            <a:extLst>
              <a:ext uri="{FF2B5EF4-FFF2-40B4-BE49-F238E27FC236}">
                <a16:creationId xmlns:a16="http://schemas.microsoft.com/office/drawing/2014/main" id="{7125D5F7-9A69-40DA-B135-2823FDEA305E}"/>
              </a:ext>
            </a:extLst>
          </p:cNvPr>
          <p:cNvPicPr>
            <a:picLocks noChangeAspect="1"/>
          </p:cNvPicPr>
          <p:nvPr/>
        </p:nvPicPr>
        <p:blipFill>
          <a:blip r:embed="rId6"/>
          <a:stretch>
            <a:fillRect/>
          </a:stretch>
        </p:blipFill>
        <p:spPr>
          <a:xfrm>
            <a:off x="8062956" y="2884225"/>
            <a:ext cx="1451973" cy="1089550"/>
          </a:xfrm>
          <a:prstGeom prst="rect">
            <a:avLst/>
          </a:prstGeom>
        </p:spPr>
      </p:pic>
      <p:sp>
        <p:nvSpPr>
          <p:cNvPr id="20" name="ZoneTexte 19">
            <a:extLst>
              <a:ext uri="{FF2B5EF4-FFF2-40B4-BE49-F238E27FC236}">
                <a16:creationId xmlns:a16="http://schemas.microsoft.com/office/drawing/2014/main" id="{8A882953-E111-43B3-A1EC-FA864191CF53}"/>
              </a:ext>
            </a:extLst>
          </p:cNvPr>
          <p:cNvSpPr txBox="1"/>
          <p:nvPr/>
        </p:nvSpPr>
        <p:spPr>
          <a:xfrm>
            <a:off x="8143202" y="2675219"/>
            <a:ext cx="1371727" cy="253916"/>
          </a:xfrm>
          <a:prstGeom prst="rect">
            <a:avLst/>
          </a:prstGeom>
          <a:noFill/>
        </p:spPr>
        <p:txBody>
          <a:bodyPr wrap="square" rtlCol="0">
            <a:spAutoFit/>
          </a:bodyPr>
          <a:lstStyle/>
          <a:p>
            <a:pPr algn="r"/>
            <a:r>
              <a:rPr lang="fr-FR" sz="1050" dirty="0">
                <a:solidFill>
                  <a:schemeClr val="bg2">
                    <a:lumMod val="75000"/>
                  </a:schemeClr>
                </a:solidFill>
              </a:rPr>
              <a:t>Os de seiche</a:t>
            </a:r>
          </a:p>
        </p:txBody>
      </p:sp>
      <p:sp>
        <p:nvSpPr>
          <p:cNvPr id="2" name="ZoneTexte 1">
            <a:extLst>
              <a:ext uri="{FF2B5EF4-FFF2-40B4-BE49-F238E27FC236}">
                <a16:creationId xmlns:a16="http://schemas.microsoft.com/office/drawing/2014/main" id="{CA32D665-2218-4D1D-9200-085BA22E6A19}"/>
              </a:ext>
            </a:extLst>
          </p:cNvPr>
          <p:cNvSpPr txBox="1"/>
          <p:nvPr/>
        </p:nvSpPr>
        <p:spPr>
          <a:xfrm>
            <a:off x="10289303" y="6602765"/>
            <a:ext cx="1889122" cy="246221"/>
          </a:xfrm>
          <a:prstGeom prst="rect">
            <a:avLst/>
          </a:prstGeom>
          <a:solidFill>
            <a:schemeClr val="tx1"/>
          </a:solidFill>
        </p:spPr>
        <p:txBody>
          <a:bodyPr wrap="square" rtlCol="0">
            <a:spAutoFit/>
          </a:bodyPr>
          <a:lstStyle/>
          <a:p>
            <a:pPr algn="r"/>
            <a:r>
              <a:rPr lang="fr-FR" sz="1000" dirty="0">
                <a:solidFill>
                  <a:schemeClr val="bg2">
                    <a:lumMod val="75000"/>
                  </a:schemeClr>
                </a:solidFill>
              </a:rPr>
              <a:t>Source : site doris.FFESSM.fr</a:t>
            </a:r>
          </a:p>
        </p:txBody>
      </p:sp>
      <p:pic>
        <p:nvPicPr>
          <p:cNvPr id="9" name="Image 8">
            <a:extLst>
              <a:ext uri="{FF2B5EF4-FFF2-40B4-BE49-F238E27FC236}">
                <a16:creationId xmlns:a16="http://schemas.microsoft.com/office/drawing/2014/main" id="{8AA2518D-0E8D-4AA3-B7F8-A674C1ADB72D}"/>
              </a:ext>
            </a:extLst>
          </p:cNvPr>
          <p:cNvPicPr>
            <a:picLocks noChangeAspect="1"/>
          </p:cNvPicPr>
          <p:nvPr/>
        </p:nvPicPr>
        <p:blipFill>
          <a:blip r:embed="rId7"/>
          <a:stretch>
            <a:fillRect/>
          </a:stretch>
        </p:blipFill>
        <p:spPr>
          <a:xfrm>
            <a:off x="8494257" y="4037329"/>
            <a:ext cx="3427677" cy="2565436"/>
          </a:xfrm>
          <a:prstGeom prst="rect">
            <a:avLst/>
          </a:prstGeom>
        </p:spPr>
      </p:pic>
      <p:sp>
        <p:nvSpPr>
          <p:cNvPr id="18" name="ZoneTexte 17">
            <a:extLst>
              <a:ext uri="{FF2B5EF4-FFF2-40B4-BE49-F238E27FC236}">
                <a16:creationId xmlns:a16="http://schemas.microsoft.com/office/drawing/2014/main" id="{2922BEF0-8F4F-4C9C-A5CF-B34CB9E2B83F}"/>
              </a:ext>
            </a:extLst>
          </p:cNvPr>
          <p:cNvSpPr txBox="1"/>
          <p:nvPr/>
        </p:nvSpPr>
        <p:spPr>
          <a:xfrm>
            <a:off x="9673040" y="3716857"/>
            <a:ext cx="1560824" cy="253916"/>
          </a:xfrm>
          <a:prstGeom prst="rect">
            <a:avLst/>
          </a:prstGeom>
          <a:noFill/>
        </p:spPr>
        <p:txBody>
          <a:bodyPr wrap="square" rtlCol="0">
            <a:spAutoFit/>
          </a:bodyPr>
          <a:lstStyle/>
          <a:p>
            <a:r>
              <a:rPr lang="fr-FR" sz="1050" dirty="0">
                <a:solidFill>
                  <a:schemeClr val="bg2">
                    <a:lumMod val="75000"/>
                  </a:schemeClr>
                </a:solidFill>
              </a:rPr>
              <a:t>Femelle              Male</a:t>
            </a:r>
          </a:p>
        </p:txBody>
      </p:sp>
      <p:cxnSp>
        <p:nvCxnSpPr>
          <p:cNvPr id="16" name="Connecteur droit avec flèche 15">
            <a:extLst>
              <a:ext uri="{FF2B5EF4-FFF2-40B4-BE49-F238E27FC236}">
                <a16:creationId xmlns:a16="http://schemas.microsoft.com/office/drawing/2014/main" id="{44DCFFF8-8543-4B60-878C-D66A1D3B27C0}"/>
              </a:ext>
            </a:extLst>
          </p:cNvPr>
          <p:cNvCxnSpPr>
            <a:cxnSpLocks/>
          </p:cNvCxnSpPr>
          <p:nvPr/>
        </p:nvCxnSpPr>
        <p:spPr>
          <a:xfrm flipH="1">
            <a:off x="9593132" y="3953551"/>
            <a:ext cx="237165" cy="445921"/>
          </a:xfrm>
          <a:prstGeom prst="straightConnector1">
            <a:avLst/>
          </a:prstGeom>
          <a:ln w="19050">
            <a:solidFill>
              <a:srgbClr val="00B0F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31919102-C8E9-433B-B82B-D048891EF51A}"/>
              </a:ext>
            </a:extLst>
          </p:cNvPr>
          <p:cNvCxnSpPr>
            <a:cxnSpLocks/>
          </p:cNvCxnSpPr>
          <p:nvPr/>
        </p:nvCxnSpPr>
        <p:spPr>
          <a:xfrm flipH="1">
            <a:off x="10791645" y="3970773"/>
            <a:ext cx="71591" cy="272100"/>
          </a:xfrm>
          <a:prstGeom prst="straightConnector1">
            <a:avLst/>
          </a:prstGeom>
          <a:ln w="19050">
            <a:solidFill>
              <a:srgbClr val="00B0F0">
                <a:alpha val="60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1455396"/>
      </p:ext>
    </p:extLst>
  </p:cSld>
  <p:clrMapOvr>
    <a:masterClrMapping/>
  </p:clrMapOvr>
</p:sld>
</file>

<file path=ppt/theme/theme1.xml><?xml version="1.0" encoding="utf-8"?>
<a:theme xmlns:a="http://schemas.openxmlformats.org/drawingml/2006/main" name="Secteur">
  <a:themeElements>
    <a:clrScheme name="Secteu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eu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
  <TotalTime>124</TotalTime>
  <Words>443</Words>
  <Application>Microsoft Office PowerPoint</Application>
  <PresentationFormat>Grand écran</PresentationFormat>
  <Paragraphs>20</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Brush Script MT</vt:lpstr>
      <vt:lpstr>Century Gothic</vt:lpstr>
      <vt:lpstr>Comic Sans MS</vt:lpstr>
      <vt:lpstr>Wingdings 3</vt:lpstr>
      <vt:lpstr>Secteur</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Guillaume VALERIANI</dc:creator>
  <cp:lastModifiedBy>Guillaume VALERIANI</cp:lastModifiedBy>
  <cp:revision>22</cp:revision>
  <dcterms:created xsi:type="dcterms:W3CDTF">2020-09-30T18:21:19Z</dcterms:created>
  <dcterms:modified xsi:type="dcterms:W3CDTF">2021-02-14T07:49:23Z</dcterms:modified>
</cp:coreProperties>
</file>