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7"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B5F93"/>
    <a:srgbClr val="06588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1" d="100"/>
          <a:sy n="111" d="100"/>
        </p:scale>
        <p:origin x="45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fr-FR"/>
              <a:t>Modifiez le style du titre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1F6151CA-BA7D-4CB3-A894-5DE2DB8BCDDB}" type="datetimeFigureOut">
              <a:rPr lang="fr-FR" smtClean="0"/>
              <a:t>09/01/2021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7159E7D-841A-4ECA-A438-2FD7BA9870BF}" type="slidenum">
              <a:rPr lang="fr-FR" smtClean="0"/>
              <a:t>‹N°›</a:t>
            </a:fld>
            <a:endParaRPr lang="fr-FR"/>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10845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Date Placeholder 2"/>
          <p:cNvSpPr>
            <a:spLocks noGrp="1"/>
          </p:cNvSpPr>
          <p:nvPr>
            <p:ph type="dt" sz="half" idx="10"/>
          </p:nvPr>
        </p:nvSpPr>
        <p:spPr/>
        <p:txBody>
          <a:bodyPr/>
          <a:lstStyle/>
          <a:p>
            <a:fld id="{1F6151CA-BA7D-4CB3-A894-5DE2DB8BCDDB}" type="datetimeFigureOut">
              <a:rPr lang="fr-FR" smtClean="0"/>
              <a:t>09/01/2021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77159E7D-841A-4ECA-A438-2FD7BA9870BF}" type="slidenum">
              <a:rPr lang="fr-FR" smtClean="0"/>
              <a:t>‹N°›</a:t>
            </a:fld>
            <a:endParaRPr lang="fr-FR"/>
          </a:p>
        </p:txBody>
      </p:sp>
    </p:spTree>
    <p:extLst>
      <p:ext uri="{BB962C8B-B14F-4D97-AF65-F5344CB8AC3E}">
        <p14:creationId xmlns:p14="http://schemas.microsoft.com/office/powerpoint/2010/main" val="261124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fr-FR"/>
              <a:t>Modifiez le style du titre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1F6151CA-BA7D-4CB3-A894-5DE2DB8BCDDB}" type="datetimeFigureOut">
              <a:rPr lang="fr-FR" smtClean="0"/>
              <a:t>09/01/2021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7159E7D-841A-4ECA-A438-2FD7BA9870BF}" type="slidenum">
              <a:rPr lang="fr-FR" smtClean="0"/>
              <a:t>‹N°›</a:t>
            </a:fld>
            <a:endParaRPr lang="fr-FR"/>
          </a:p>
        </p:txBody>
      </p:sp>
    </p:spTree>
    <p:extLst>
      <p:ext uri="{BB962C8B-B14F-4D97-AF65-F5344CB8AC3E}">
        <p14:creationId xmlns:p14="http://schemas.microsoft.com/office/powerpoint/2010/main" val="796286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fr-FR"/>
              <a:t>Modifiez le style du titre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1F6151CA-BA7D-4CB3-A894-5DE2DB8BCDDB}" type="datetimeFigureOut">
              <a:rPr lang="fr-FR" smtClean="0"/>
              <a:t>09/01/2021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7159E7D-841A-4ECA-A438-2FD7BA9870BF}" type="slidenum">
              <a:rPr lang="fr-FR" smtClean="0"/>
              <a:t>‹N°›</a:t>
            </a:fld>
            <a:endParaRPr lang="fr-FR"/>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6320191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fr-FR"/>
              <a:t>Modifiez le style du titre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1F6151CA-BA7D-4CB3-A894-5DE2DB8BCDDB}" type="datetimeFigureOut">
              <a:rPr lang="fr-FR" smtClean="0"/>
              <a:t>09/01/2021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7159E7D-841A-4ECA-A438-2FD7BA9870BF}" type="slidenum">
              <a:rPr lang="fr-FR" smtClean="0"/>
              <a:t>‹N°›</a:t>
            </a:fld>
            <a:endParaRPr lang="fr-FR"/>
          </a:p>
        </p:txBody>
      </p:sp>
    </p:spTree>
    <p:extLst>
      <p:ext uri="{BB962C8B-B14F-4D97-AF65-F5344CB8AC3E}">
        <p14:creationId xmlns:p14="http://schemas.microsoft.com/office/powerpoint/2010/main" val="21651706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fr-FR"/>
              <a:t>Modifiez le style du titre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fr-FR"/>
              <a:t>Cliquez pour modifier les styles du texte du masque</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1F6151CA-BA7D-4CB3-A894-5DE2DB8BCDDB}" type="datetimeFigureOut">
              <a:rPr lang="fr-FR" smtClean="0"/>
              <a:t>09/01/2021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7159E7D-841A-4ECA-A438-2FD7BA9870BF}" type="slidenum">
              <a:rPr lang="fr-FR" smtClean="0"/>
              <a:t>‹N°›</a:t>
            </a:fld>
            <a:endParaRPr lang="fr-FR"/>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5315383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fr-FR"/>
              <a:t>Modifiez le style du titre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fr-FR"/>
              <a:t>Cliquez pour modifier les styles du texte du masque</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1F6151CA-BA7D-4CB3-A894-5DE2DB8BCDDB}" type="datetimeFigureOut">
              <a:rPr lang="fr-FR" smtClean="0"/>
              <a:t>09/01/2021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7159E7D-841A-4ECA-A438-2FD7BA9870BF}" type="slidenum">
              <a:rPr lang="fr-FR" smtClean="0"/>
              <a:t>‹N°›</a:t>
            </a:fld>
            <a:endParaRPr lang="fr-FR"/>
          </a:p>
        </p:txBody>
      </p:sp>
    </p:spTree>
    <p:extLst>
      <p:ext uri="{BB962C8B-B14F-4D97-AF65-F5344CB8AC3E}">
        <p14:creationId xmlns:p14="http://schemas.microsoft.com/office/powerpoint/2010/main" val="4714143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F6151CA-BA7D-4CB3-A894-5DE2DB8BCDDB}" type="datetimeFigureOut">
              <a:rPr lang="fr-FR" smtClean="0"/>
              <a:t>09/01/2021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7159E7D-841A-4ECA-A438-2FD7BA9870BF}" type="slidenum">
              <a:rPr lang="fr-FR" smtClean="0"/>
              <a:t>‹N°›</a:t>
            </a:fld>
            <a:endParaRPr lang="fr-FR"/>
          </a:p>
        </p:txBody>
      </p:sp>
    </p:spTree>
    <p:extLst>
      <p:ext uri="{BB962C8B-B14F-4D97-AF65-F5344CB8AC3E}">
        <p14:creationId xmlns:p14="http://schemas.microsoft.com/office/powerpoint/2010/main" val="9423479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F6151CA-BA7D-4CB3-A894-5DE2DB8BCDDB}" type="datetimeFigureOut">
              <a:rPr lang="fr-FR" smtClean="0"/>
              <a:t>09/01/2021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7159E7D-841A-4ECA-A438-2FD7BA9870BF}" type="slidenum">
              <a:rPr lang="fr-FR" smtClean="0"/>
              <a:t>‹N°›</a:t>
            </a:fld>
            <a:endParaRPr lang="fr-FR"/>
          </a:p>
        </p:txBody>
      </p:sp>
    </p:spTree>
    <p:extLst>
      <p:ext uri="{BB962C8B-B14F-4D97-AF65-F5344CB8AC3E}">
        <p14:creationId xmlns:p14="http://schemas.microsoft.com/office/powerpoint/2010/main" val="2069022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bg>
      <p:bgPr>
        <a:gradFill rotWithShape="1">
          <a:gsLst>
            <a:gs pos="10000">
              <a:schemeClr val="tx1"/>
            </a:gs>
            <a:gs pos="100000">
              <a:schemeClr val="tx1"/>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nchor="ct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4" name="Date Placeholder 3"/>
          <p:cNvSpPr>
            <a:spLocks noGrp="1"/>
          </p:cNvSpPr>
          <p:nvPr>
            <p:ph type="dt" sz="half" idx="10"/>
          </p:nvPr>
        </p:nvSpPr>
        <p:spPr/>
        <p:txBody>
          <a:bodyPr/>
          <a:lstStyle/>
          <a:p>
            <a:fld id="{1F6151CA-BA7D-4CB3-A894-5DE2DB8BCDDB}" type="datetimeFigureOut">
              <a:rPr lang="fr-FR" smtClean="0"/>
              <a:t>09/01/2021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7159E7D-841A-4ECA-A438-2FD7BA9870BF}" type="slidenum">
              <a:rPr lang="fr-FR" smtClean="0"/>
              <a:t>‹N°›</a:t>
            </a:fld>
            <a:endParaRPr lang="fr-FR"/>
          </a:p>
        </p:txBody>
      </p:sp>
      <p:pic>
        <p:nvPicPr>
          <p:cNvPr id="7" name="Image 6">
            <a:extLst>
              <a:ext uri="{FF2B5EF4-FFF2-40B4-BE49-F238E27FC236}">
                <a16:creationId xmlns:a16="http://schemas.microsoft.com/office/drawing/2014/main" id="{E94EF71E-DC9C-4A55-A938-7FDAED1D3AF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0239" y="266782"/>
            <a:ext cx="1027946" cy="838036"/>
          </a:xfrm>
          <a:prstGeom prst="rect">
            <a:avLst/>
          </a:prstGeom>
        </p:spPr>
      </p:pic>
      <p:cxnSp>
        <p:nvCxnSpPr>
          <p:cNvPr id="8" name="Connecteur droit 7">
            <a:extLst>
              <a:ext uri="{FF2B5EF4-FFF2-40B4-BE49-F238E27FC236}">
                <a16:creationId xmlns:a16="http://schemas.microsoft.com/office/drawing/2014/main" id="{37A52F4B-8923-400A-96B8-21A52645EF8B}"/>
              </a:ext>
            </a:extLst>
          </p:cNvPr>
          <p:cNvCxnSpPr>
            <a:cxnSpLocks/>
          </p:cNvCxnSpPr>
          <p:nvPr userDrawn="1"/>
        </p:nvCxnSpPr>
        <p:spPr>
          <a:xfrm>
            <a:off x="0" y="1266825"/>
            <a:ext cx="12192000" cy="0"/>
          </a:xfrm>
          <a:prstGeom prst="line">
            <a:avLst/>
          </a:prstGeom>
          <a:ln w="57150">
            <a:solidFill>
              <a:schemeClr val="bg2">
                <a:lumMod val="75000"/>
              </a:schemeClr>
            </a:solidFill>
          </a:ln>
        </p:spPr>
        <p:style>
          <a:lnRef idx="3">
            <a:schemeClr val="accent4"/>
          </a:lnRef>
          <a:fillRef idx="0">
            <a:schemeClr val="accent4"/>
          </a:fillRef>
          <a:effectRef idx="2">
            <a:schemeClr val="accent4"/>
          </a:effectRef>
          <a:fontRef idx="minor">
            <a:schemeClr val="tx1"/>
          </a:fontRef>
        </p:style>
      </p:cxnSp>
      <p:sp>
        <p:nvSpPr>
          <p:cNvPr id="9" name="ZoneTexte 8">
            <a:extLst>
              <a:ext uri="{FF2B5EF4-FFF2-40B4-BE49-F238E27FC236}">
                <a16:creationId xmlns:a16="http://schemas.microsoft.com/office/drawing/2014/main" id="{289D0645-3E7F-4266-B42D-952F6E1E283D}"/>
              </a:ext>
            </a:extLst>
          </p:cNvPr>
          <p:cNvSpPr txBox="1"/>
          <p:nvPr userDrawn="1"/>
        </p:nvSpPr>
        <p:spPr>
          <a:xfrm>
            <a:off x="1485812" y="138113"/>
            <a:ext cx="2892138" cy="1107996"/>
          </a:xfrm>
          <a:prstGeom prst="rect">
            <a:avLst/>
          </a:prstGeom>
          <a:noFill/>
        </p:spPr>
        <p:txBody>
          <a:bodyPr wrap="none" rtlCol="0">
            <a:spAutoFit/>
          </a:bodyPr>
          <a:lstStyle/>
          <a:p>
            <a:r>
              <a:rPr lang="fr-FR" sz="6600" b="0" dirty="0">
                <a:solidFill>
                  <a:schemeClr val="bg2">
                    <a:lumMod val="75000"/>
                  </a:schemeClr>
                </a:solidFill>
                <a:latin typeface="Brush Script MT" panose="03060802040406070304" pitchFamily="66" charset="0"/>
              </a:rPr>
              <a:t>Fiche Bio</a:t>
            </a:r>
          </a:p>
        </p:txBody>
      </p:sp>
    </p:spTree>
    <p:extLst>
      <p:ext uri="{BB962C8B-B14F-4D97-AF65-F5344CB8AC3E}">
        <p14:creationId xmlns:p14="http://schemas.microsoft.com/office/powerpoint/2010/main" val="3859092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Pr>
        <a:gradFill rotWithShape="1">
          <a:gsLst>
            <a:gs pos="10000">
              <a:schemeClr val="tx1"/>
            </a:gs>
            <a:gs pos="100000">
              <a:schemeClr val="tx1"/>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fr-FR"/>
              <a:t>Modifiez le style du titre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1F6151CA-BA7D-4CB3-A894-5DE2DB8BCDDB}" type="datetimeFigureOut">
              <a:rPr lang="fr-FR" smtClean="0"/>
              <a:t>09/01/2021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7159E7D-841A-4ECA-A438-2FD7BA9870BF}" type="slidenum">
              <a:rPr lang="fr-FR" smtClean="0"/>
              <a:t>‹N°›</a:t>
            </a:fld>
            <a:endParaRPr lang="fr-FR"/>
          </a:p>
        </p:txBody>
      </p:sp>
      <p:pic>
        <p:nvPicPr>
          <p:cNvPr id="7" name="Image 6">
            <a:extLst>
              <a:ext uri="{FF2B5EF4-FFF2-40B4-BE49-F238E27FC236}">
                <a16:creationId xmlns:a16="http://schemas.microsoft.com/office/drawing/2014/main" id="{D81919DB-9CA2-4F5F-AA65-364770D1D5B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8135" y="289172"/>
            <a:ext cx="1027946" cy="838036"/>
          </a:xfrm>
          <a:prstGeom prst="rect">
            <a:avLst/>
          </a:prstGeom>
        </p:spPr>
      </p:pic>
    </p:spTree>
    <p:extLst>
      <p:ext uri="{BB962C8B-B14F-4D97-AF65-F5344CB8AC3E}">
        <p14:creationId xmlns:p14="http://schemas.microsoft.com/office/powerpoint/2010/main" val="36635126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Pr>
        <a:gradFill rotWithShape="1">
          <a:gsLst>
            <a:gs pos="10000">
              <a:schemeClr val="tx1"/>
            </a:gs>
            <a:gs pos="100000">
              <a:schemeClr val="tx1"/>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1F6151CA-BA7D-4CB3-A894-5DE2DB8BCDDB}" type="datetimeFigureOut">
              <a:rPr lang="fr-FR" smtClean="0"/>
              <a:t>09/01/2021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7159E7D-841A-4ECA-A438-2FD7BA9870BF}" type="slidenum">
              <a:rPr lang="fr-FR" smtClean="0"/>
              <a:t>‹N°›</a:t>
            </a:fld>
            <a:endParaRPr lang="fr-FR"/>
          </a:p>
        </p:txBody>
      </p:sp>
      <p:pic>
        <p:nvPicPr>
          <p:cNvPr id="8" name="Image 7">
            <a:extLst>
              <a:ext uri="{FF2B5EF4-FFF2-40B4-BE49-F238E27FC236}">
                <a16:creationId xmlns:a16="http://schemas.microsoft.com/office/drawing/2014/main" id="{4DEA5EE6-93DA-42E6-9316-4DEBFC5C379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8135" y="289172"/>
            <a:ext cx="1027946" cy="838036"/>
          </a:xfrm>
          <a:prstGeom prst="rect">
            <a:avLst/>
          </a:prstGeom>
        </p:spPr>
      </p:pic>
    </p:spTree>
    <p:extLst>
      <p:ext uri="{BB962C8B-B14F-4D97-AF65-F5344CB8AC3E}">
        <p14:creationId xmlns:p14="http://schemas.microsoft.com/office/powerpoint/2010/main" val="3343409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bg>
      <p:bgPr>
        <a:gradFill rotWithShape="1">
          <a:gsLst>
            <a:gs pos="10000">
              <a:schemeClr val="tx1"/>
            </a:gs>
            <a:gs pos="100000">
              <a:schemeClr val="tx1"/>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1F6151CA-BA7D-4CB3-A894-5DE2DB8BCDDB}" type="datetimeFigureOut">
              <a:rPr lang="fr-FR" smtClean="0"/>
              <a:t>09/01/2021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77159E7D-841A-4ECA-A438-2FD7BA9870BF}" type="slidenum">
              <a:rPr lang="fr-FR" smtClean="0"/>
              <a:t>‹N°›</a:t>
            </a:fld>
            <a:endParaRPr lang="fr-FR"/>
          </a:p>
        </p:txBody>
      </p:sp>
      <p:pic>
        <p:nvPicPr>
          <p:cNvPr id="10" name="Image 9">
            <a:extLst>
              <a:ext uri="{FF2B5EF4-FFF2-40B4-BE49-F238E27FC236}">
                <a16:creationId xmlns:a16="http://schemas.microsoft.com/office/drawing/2014/main" id="{E14CB49A-B03B-4BAB-B88D-4966DA1D42D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8135" y="289172"/>
            <a:ext cx="1027946" cy="838036"/>
          </a:xfrm>
          <a:prstGeom prst="rect">
            <a:avLst/>
          </a:prstGeom>
        </p:spPr>
      </p:pic>
    </p:spTree>
    <p:extLst>
      <p:ext uri="{BB962C8B-B14F-4D97-AF65-F5344CB8AC3E}">
        <p14:creationId xmlns:p14="http://schemas.microsoft.com/office/powerpoint/2010/main" val="3437724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bg>
      <p:bgPr>
        <a:gradFill rotWithShape="1">
          <a:gsLst>
            <a:gs pos="10000">
              <a:schemeClr val="tx1"/>
            </a:gs>
            <a:gs pos="100000">
              <a:schemeClr val="tx1"/>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1F6151CA-BA7D-4CB3-A894-5DE2DB8BCDDB}" type="datetimeFigureOut">
              <a:rPr lang="fr-FR" smtClean="0"/>
              <a:t>09/01/2021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77159E7D-841A-4ECA-A438-2FD7BA9870BF}" type="slidenum">
              <a:rPr lang="fr-FR" smtClean="0"/>
              <a:t>‹N°›</a:t>
            </a:fld>
            <a:endParaRPr lang="fr-FR"/>
          </a:p>
        </p:txBody>
      </p:sp>
      <p:pic>
        <p:nvPicPr>
          <p:cNvPr id="6" name="Image 5">
            <a:extLst>
              <a:ext uri="{FF2B5EF4-FFF2-40B4-BE49-F238E27FC236}">
                <a16:creationId xmlns:a16="http://schemas.microsoft.com/office/drawing/2014/main" id="{C26F4B32-6593-4C51-A5C7-F137C100EE1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8135" y="289172"/>
            <a:ext cx="1027946" cy="838036"/>
          </a:xfrm>
          <a:prstGeom prst="rect">
            <a:avLst/>
          </a:prstGeom>
        </p:spPr>
      </p:pic>
    </p:spTree>
    <p:extLst>
      <p:ext uri="{BB962C8B-B14F-4D97-AF65-F5344CB8AC3E}">
        <p14:creationId xmlns:p14="http://schemas.microsoft.com/office/powerpoint/2010/main" val="1926472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bg>
      <p:bgPr>
        <a:gradFill rotWithShape="1">
          <a:gsLst>
            <a:gs pos="10000">
              <a:schemeClr val="tx1"/>
            </a:gs>
            <a:gs pos="100000">
              <a:schemeClr val="tx1"/>
            </a:gs>
          </a:gsLst>
          <a:lin ang="6120000" scaled="1"/>
        </a:gra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6151CA-BA7D-4CB3-A894-5DE2DB8BCDDB}" type="datetimeFigureOut">
              <a:rPr lang="fr-FR" smtClean="0"/>
              <a:t>09/01/2021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77159E7D-841A-4ECA-A438-2FD7BA9870BF}" type="slidenum">
              <a:rPr lang="fr-FR" smtClean="0"/>
              <a:t>‹N°›</a:t>
            </a:fld>
            <a:endParaRPr lang="fr-FR"/>
          </a:p>
        </p:txBody>
      </p:sp>
      <p:pic>
        <p:nvPicPr>
          <p:cNvPr id="5" name="Image 4">
            <a:extLst>
              <a:ext uri="{FF2B5EF4-FFF2-40B4-BE49-F238E27FC236}">
                <a16:creationId xmlns:a16="http://schemas.microsoft.com/office/drawing/2014/main" id="{FDFE1475-6E37-4BB8-A2FC-9B9167E3E7C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8135" y="289172"/>
            <a:ext cx="1027946" cy="838036"/>
          </a:xfrm>
          <a:prstGeom prst="rect">
            <a:avLst/>
          </a:prstGeom>
        </p:spPr>
      </p:pic>
    </p:spTree>
    <p:extLst>
      <p:ext uri="{BB962C8B-B14F-4D97-AF65-F5344CB8AC3E}">
        <p14:creationId xmlns:p14="http://schemas.microsoft.com/office/powerpoint/2010/main" val="2603032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bg>
      <p:bgPr>
        <a:gradFill rotWithShape="1">
          <a:gsLst>
            <a:gs pos="10000">
              <a:schemeClr val="tx1"/>
            </a:gs>
            <a:gs pos="100000">
              <a:schemeClr val="tx1"/>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1F6151CA-BA7D-4CB3-A894-5DE2DB8BCDDB}" type="datetimeFigureOut">
              <a:rPr lang="fr-FR" smtClean="0"/>
              <a:t>09/01/2021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7159E7D-841A-4ECA-A438-2FD7BA9870BF}" type="slidenum">
              <a:rPr lang="fr-FR" smtClean="0"/>
              <a:t>‹N°›</a:t>
            </a:fld>
            <a:endParaRPr lang="fr-FR"/>
          </a:p>
        </p:txBody>
      </p:sp>
      <p:pic>
        <p:nvPicPr>
          <p:cNvPr id="8" name="Image 7">
            <a:extLst>
              <a:ext uri="{FF2B5EF4-FFF2-40B4-BE49-F238E27FC236}">
                <a16:creationId xmlns:a16="http://schemas.microsoft.com/office/drawing/2014/main" id="{D44A78E1-DD7D-4F95-B352-997C6FAEC81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8135" y="289172"/>
            <a:ext cx="1027946" cy="838036"/>
          </a:xfrm>
          <a:prstGeom prst="rect">
            <a:avLst/>
          </a:prstGeom>
        </p:spPr>
      </p:pic>
    </p:spTree>
    <p:extLst>
      <p:ext uri="{BB962C8B-B14F-4D97-AF65-F5344CB8AC3E}">
        <p14:creationId xmlns:p14="http://schemas.microsoft.com/office/powerpoint/2010/main" val="100449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bg>
      <p:bgPr>
        <a:gradFill rotWithShape="1">
          <a:gsLst>
            <a:gs pos="10000">
              <a:schemeClr val="tx1"/>
            </a:gs>
            <a:gs pos="100000">
              <a:schemeClr val="tx1"/>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fr-FR"/>
              <a:t>Modifiez le style du titre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1F6151CA-BA7D-4CB3-A894-5DE2DB8BCDDB}" type="datetimeFigureOut">
              <a:rPr lang="fr-FR" smtClean="0"/>
              <a:t>09/01/2021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7159E7D-841A-4ECA-A438-2FD7BA9870BF}" type="slidenum">
              <a:rPr lang="fr-FR" smtClean="0"/>
              <a:t>‹N°›</a:t>
            </a:fld>
            <a:endParaRPr lang="fr-FR"/>
          </a:p>
        </p:txBody>
      </p:sp>
      <p:pic>
        <p:nvPicPr>
          <p:cNvPr id="8" name="Image 7">
            <a:extLst>
              <a:ext uri="{FF2B5EF4-FFF2-40B4-BE49-F238E27FC236}">
                <a16:creationId xmlns:a16="http://schemas.microsoft.com/office/drawing/2014/main" id="{0170D47A-EFA9-4805-B192-684D12E2F3B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8135" y="289172"/>
            <a:ext cx="1027946" cy="838036"/>
          </a:xfrm>
          <a:prstGeom prst="rect">
            <a:avLst/>
          </a:prstGeom>
        </p:spPr>
      </p:pic>
    </p:spTree>
    <p:extLst>
      <p:ext uri="{BB962C8B-B14F-4D97-AF65-F5344CB8AC3E}">
        <p14:creationId xmlns:p14="http://schemas.microsoft.com/office/powerpoint/2010/main" val="3811882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1F6151CA-BA7D-4CB3-A894-5DE2DB8BCDDB}" type="datetimeFigureOut">
              <a:rPr lang="fr-FR" smtClean="0"/>
              <a:t>09/01/2021</a:t>
            </a:fld>
            <a:endParaRPr lang="fr-FR"/>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fr-FR"/>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77159E7D-841A-4ECA-A438-2FD7BA9870BF}" type="slidenum">
              <a:rPr lang="fr-FR" smtClean="0"/>
              <a:t>‹N°›</a:t>
            </a:fld>
            <a:endParaRPr lang="fr-FR"/>
          </a:p>
        </p:txBody>
      </p:sp>
      <p:pic>
        <p:nvPicPr>
          <p:cNvPr id="13" name="Image 12">
            <a:extLst>
              <a:ext uri="{FF2B5EF4-FFF2-40B4-BE49-F238E27FC236}">
                <a16:creationId xmlns:a16="http://schemas.microsoft.com/office/drawing/2014/main" id="{2764FC99-2FAD-48F5-856D-EE0132FF0789}"/>
              </a:ext>
            </a:extLst>
          </p:cNvPr>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170239" y="266782"/>
            <a:ext cx="1027946" cy="838036"/>
          </a:xfrm>
          <a:prstGeom prst="rect">
            <a:avLst/>
          </a:prstGeom>
        </p:spPr>
      </p:pic>
      <p:cxnSp>
        <p:nvCxnSpPr>
          <p:cNvPr id="14" name="Connecteur droit 13">
            <a:extLst>
              <a:ext uri="{FF2B5EF4-FFF2-40B4-BE49-F238E27FC236}">
                <a16:creationId xmlns:a16="http://schemas.microsoft.com/office/drawing/2014/main" id="{573DE984-2D62-4026-A032-12A88F0C622F}"/>
              </a:ext>
            </a:extLst>
          </p:cNvPr>
          <p:cNvCxnSpPr>
            <a:cxnSpLocks/>
          </p:cNvCxnSpPr>
          <p:nvPr userDrawn="1"/>
        </p:nvCxnSpPr>
        <p:spPr>
          <a:xfrm>
            <a:off x="0" y="1266825"/>
            <a:ext cx="12192000" cy="0"/>
          </a:xfrm>
          <a:prstGeom prst="line">
            <a:avLst/>
          </a:prstGeom>
          <a:ln w="57150">
            <a:solidFill>
              <a:schemeClr val="bg2">
                <a:lumMod val="75000"/>
              </a:schemeClr>
            </a:solidFill>
          </a:ln>
        </p:spPr>
        <p:style>
          <a:lnRef idx="3">
            <a:schemeClr val="accent4"/>
          </a:lnRef>
          <a:fillRef idx="0">
            <a:schemeClr val="accent4"/>
          </a:fillRef>
          <a:effectRef idx="2">
            <a:schemeClr val="accent4"/>
          </a:effectRef>
          <a:fontRef idx="minor">
            <a:schemeClr val="tx1"/>
          </a:fontRef>
        </p:style>
      </p:cxnSp>
      <p:sp>
        <p:nvSpPr>
          <p:cNvPr id="15" name="ZoneTexte 14">
            <a:extLst>
              <a:ext uri="{FF2B5EF4-FFF2-40B4-BE49-F238E27FC236}">
                <a16:creationId xmlns:a16="http://schemas.microsoft.com/office/drawing/2014/main" id="{B73F8C86-F8F4-480C-BC51-DB4502ACEAB0}"/>
              </a:ext>
            </a:extLst>
          </p:cNvPr>
          <p:cNvSpPr txBox="1"/>
          <p:nvPr userDrawn="1"/>
        </p:nvSpPr>
        <p:spPr>
          <a:xfrm>
            <a:off x="1485812" y="138113"/>
            <a:ext cx="2892138" cy="1107996"/>
          </a:xfrm>
          <a:prstGeom prst="rect">
            <a:avLst/>
          </a:prstGeom>
          <a:noFill/>
        </p:spPr>
        <p:txBody>
          <a:bodyPr wrap="none" rtlCol="0">
            <a:spAutoFit/>
          </a:bodyPr>
          <a:lstStyle/>
          <a:p>
            <a:r>
              <a:rPr lang="fr-FR" sz="6600" b="0" dirty="0">
                <a:solidFill>
                  <a:schemeClr val="bg2">
                    <a:lumMod val="75000"/>
                  </a:schemeClr>
                </a:solidFill>
                <a:latin typeface="Brush Script MT" panose="03060802040406070304" pitchFamily="66" charset="0"/>
              </a:rPr>
              <a:t>Fiche Bio</a:t>
            </a:r>
          </a:p>
        </p:txBody>
      </p:sp>
    </p:spTree>
    <p:extLst>
      <p:ext uri="{BB962C8B-B14F-4D97-AF65-F5344CB8AC3E}">
        <p14:creationId xmlns:p14="http://schemas.microsoft.com/office/powerpoint/2010/main" val="2332447448"/>
      </p:ext>
    </p:extLst>
  </p:cSld>
  <p:clrMap bg1="dk1" tx1="lt1" bg2="dk2"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72000">
              <a:schemeClr val="tx1"/>
            </a:gs>
            <a:gs pos="100000">
              <a:schemeClr val="tx1"/>
            </a:gs>
          </a:gsLst>
          <a:lin ang="6120000" scaled="1"/>
        </a:gradFill>
        <a:effectLst/>
      </p:bgPr>
    </p:bg>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E66DF41-B2BC-4E73-B24E-81CFF32239CA}"/>
              </a:ext>
            </a:extLst>
          </p:cNvPr>
          <p:cNvSpPr>
            <a:spLocks noGrp="1"/>
          </p:cNvSpPr>
          <p:nvPr>
            <p:ph idx="1"/>
          </p:nvPr>
        </p:nvSpPr>
        <p:spPr>
          <a:xfrm>
            <a:off x="20468" y="1682151"/>
            <a:ext cx="7229475" cy="3769653"/>
          </a:xfrm>
        </p:spPr>
        <p:txBody>
          <a:bodyPr>
            <a:noAutofit/>
          </a:bodyPr>
          <a:lstStyle/>
          <a:p>
            <a:pPr>
              <a:spcBef>
                <a:spcPts val="300"/>
              </a:spcBef>
              <a:spcAft>
                <a:spcPts val="300"/>
              </a:spcAft>
              <a:buClr>
                <a:schemeClr val="bg2"/>
              </a:buClr>
            </a:pPr>
            <a:r>
              <a:rPr lang="fr-FR" sz="1300" dirty="0"/>
              <a:t>Cette </a:t>
            </a:r>
            <a:r>
              <a:rPr lang="fr-FR" sz="1300" dirty="0" err="1"/>
              <a:t>tritonia</a:t>
            </a:r>
            <a:r>
              <a:rPr lang="fr-FR" sz="1300" dirty="0"/>
              <a:t> est présente en Atlantique, en Manche et en mer du Nord ainsi que dans le bassin nord de la Méditerranée. On la trouve sur les parois rocheuses où poussent les gorgones sur lesquelles elle vit. Elle est présente jusqu’à une profondeur de 40m.</a:t>
            </a:r>
          </a:p>
          <a:p>
            <a:pPr>
              <a:spcBef>
                <a:spcPts val="300"/>
              </a:spcBef>
              <a:spcAft>
                <a:spcPts val="300"/>
              </a:spcAft>
              <a:buClr>
                <a:schemeClr val="bg2"/>
              </a:buClr>
            </a:pPr>
            <a:r>
              <a:rPr lang="fr-FR" sz="1300" dirty="0"/>
              <a:t>Ce nudibranche (cette famille est communément appelée limace de mer) mesure généralement entre 25 et 30mm de longueur mais il peut atteindre 35mm. Il possède sur le dos 8 appendices (cérates) ressemblant aux polypes des gorgones sur lesquelles il vit. Sa couleur est la même que la gorgone qui lui sert de logement. Ce mimétisme lui permet de se cacher efficacement et rend difficile son observation.</a:t>
            </a:r>
          </a:p>
          <a:p>
            <a:pPr>
              <a:spcBef>
                <a:spcPts val="300"/>
              </a:spcBef>
              <a:spcAft>
                <a:spcPts val="300"/>
              </a:spcAft>
              <a:buClr>
                <a:schemeClr val="bg2"/>
              </a:buClr>
            </a:pPr>
            <a:r>
              <a:rPr lang="fr-FR" sz="1300" dirty="0"/>
              <a:t>La </a:t>
            </a:r>
            <a:r>
              <a:rPr lang="fr-FR" sz="1300" dirty="0" err="1"/>
              <a:t>tritonia</a:t>
            </a:r>
            <a:r>
              <a:rPr lang="fr-FR" sz="1300" dirty="0"/>
              <a:t> des gorgones est carnivore, elle se nourrit des polypes des gorgones sur lesquelles elle passe son temps. Elle râpe sa nourriture avec sa radula (langue râpeuse commune aux mollusques) qui possède 30 rangées de dents.</a:t>
            </a:r>
          </a:p>
          <a:p>
            <a:pPr>
              <a:spcBef>
                <a:spcPts val="300"/>
              </a:spcBef>
              <a:spcAft>
                <a:spcPts val="300"/>
              </a:spcAft>
              <a:buClr>
                <a:schemeClr val="bg2"/>
              </a:buClr>
            </a:pPr>
            <a:r>
              <a:rPr lang="fr-FR" sz="1300" dirty="0"/>
              <a:t>Cette </a:t>
            </a:r>
            <a:r>
              <a:rPr lang="fr-FR" sz="1300" dirty="0" err="1"/>
              <a:t>tritonia</a:t>
            </a:r>
            <a:r>
              <a:rPr lang="fr-FR" sz="1300" dirty="0"/>
              <a:t> est hermaphrodite. Lors de la reproduction, les deux individus placés tête-bêche se transmettent mutuellement des gamètes mâles qui féconderont les gamètes femelles situées dans une poche particulière. La ponte qui a lieu d’avril à juillet forme un cordon enroulé sur plusieurs tours autour d'une branche de la gorgone. Après l’éclosion, les larves nagent librement avant de devenir des larves planctoniques puis de se déposer sur le fond.</a:t>
            </a:r>
          </a:p>
          <a:p>
            <a:pPr>
              <a:spcBef>
                <a:spcPts val="300"/>
              </a:spcBef>
              <a:spcAft>
                <a:spcPts val="300"/>
              </a:spcAft>
              <a:buClr>
                <a:schemeClr val="bg2"/>
              </a:buClr>
            </a:pPr>
            <a:r>
              <a:rPr lang="fr-FR" sz="1300" dirty="0"/>
              <a:t>On observe souvent cette </a:t>
            </a:r>
            <a:r>
              <a:rPr lang="fr-FR" sz="1300" dirty="0" err="1"/>
              <a:t>tritonia</a:t>
            </a:r>
            <a:r>
              <a:rPr lang="fr-FR" sz="1300" dirty="0"/>
              <a:t> enroulée comme un serpent autour d’une branche de gorgones.</a:t>
            </a:r>
          </a:p>
        </p:txBody>
      </p:sp>
      <p:sp>
        <p:nvSpPr>
          <p:cNvPr id="4" name="ZoneTexte 3">
            <a:extLst>
              <a:ext uri="{FF2B5EF4-FFF2-40B4-BE49-F238E27FC236}">
                <a16:creationId xmlns:a16="http://schemas.microsoft.com/office/drawing/2014/main" id="{5EB7B83B-7703-48A1-8A96-E903DB933BC6}"/>
              </a:ext>
            </a:extLst>
          </p:cNvPr>
          <p:cNvSpPr txBox="1"/>
          <p:nvPr/>
        </p:nvSpPr>
        <p:spPr>
          <a:xfrm>
            <a:off x="5624176" y="391614"/>
            <a:ext cx="6546985" cy="769441"/>
          </a:xfrm>
          <a:prstGeom prst="rect">
            <a:avLst/>
          </a:prstGeom>
          <a:noFill/>
        </p:spPr>
        <p:txBody>
          <a:bodyPr wrap="none" rtlCol="0">
            <a:spAutoFit/>
          </a:bodyPr>
          <a:lstStyle/>
          <a:p>
            <a:r>
              <a:rPr lang="fr-FR" sz="4400" i="1" dirty="0">
                <a:solidFill>
                  <a:srgbClr val="0070C0"/>
                </a:solidFill>
                <a:latin typeface="Comic Sans MS" panose="030F0702030302020204" pitchFamily="66" charset="0"/>
              </a:rPr>
              <a:t>La </a:t>
            </a:r>
            <a:r>
              <a:rPr lang="fr-FR" sz="4400" i="1" dirty="0" err="1">
                <a:solidFill>
                  <a:srgbClr val="0070C0"/>
                </a:solidFill>
                <a:latin typeface="Comic Sans MS" panose="030F0702030302020204" pitchFamily="66" charset="0"/>
              </a:rPr>
              <a:t>tritonia</a:t>
            </a:r>
            <a:r>
              <a:rPr lang="fr-FR" sz="4400" i="1" dirty="0">
                <a:solidFill>
                  <a:srgbClr val="0070C0"/>
                </a:solidFill>
                <a:latin typeface="Comic Sans MS" panose="030F0702030302020204" pitchFamily="66" charset="0"/>
              </a:rPr>
              <a:t> des gorgones</a:t>
            </a:r>
          </a:p>
        </p:txBody>
      </p:sp>
      <p:sp>
        <p:nvSpPr>
          <p:cNvPr id="5" name="ZoneTexte 4">
            <a:extLst>
              <a:ext uri="{FF2B5EF4-FFF2-40B4-BE49-F238E27FC236}">
                <a16:creationId xmlns:a16="http://schemas.microsoft.com/office/drawing/2014/main" id="{C0148C19-EBE4-4F0B-8172-D25DFF234B6F}"/>
              </a:ext>
            </a:extLst>
          </p:cNvPr>
          <p:cNvSpPr txBox="1"/>
          <p:nvPr/>
        </p:nvSpPr>
        <p:spPr>
          <a:xfrm>
            <a:off x="10943781" y="112991"/>
            <a:ext cx="939681" cy="369332"/>
          </a:xfrm>
          <a:prstGeom prst="rect">
            <a:avLst/>
          </a:prstGeom>
          <a:noFill/>
        </p:spPr>
        <p:txBody>
          <a:bodyPr wrap="none" rtlCol="0">
            <a:spAutoFit/>
          </a:bodyPr>
          <a:lstStyle/>
          <a:p>
            <a:r>
              <a:rPr lang="fr-FR">
                <a:solidFill>
                  <a:schemeClr val="accent1">
                    <a:lumMod val="75000"/>
                  </a:schemeClr>
                </a:solidFill>
                <a:latin typeface="Brush Script MT" panose="03060802040406070304" pitchFamily="66" charset="0"/>
              </a:rPr>
              <a:t>Janvier 21</a:t>
            </a:r>
            <a:endParaRPr lang="fr-FR" dirty="0">
              <a:solidFill>
                <a:schemeClr val="accent1">
                  <a:lumMod val="75000"/>
                </a:schemeClr>
              </a:solidFill>
              <a:latin typeface="Brush Script MT" panose="03060802040406070304" pitchFamily="66" charset="0"/>
            </a:endParaRPr>
          </a:p>
        </p:txBody>
      </p:sp>
      <p:sp>
        <p:nvSpPr>
          <p:cNvPr id="7" name="Rectangle : coins arrondis 6">
            <a:extLst>
              <a:ext uri="{FF2B5EF4-FFF2-40B4-BE49-F238E27FC236}">
                <a16:creationId xmlns:a16="http://schemas.microsoft.com/office/drawing/2014/main" id="{F64C3556-4DB9-4A68-A0D4-AB8779D43320}"/>
              </a:ext>
            </a:extLst>
          </p:cNvPr>
          <p:cNvSpPr/>
          <p:nvPr/>
        </p:nvSpPr>
        <p:spPr>
          <a:xfrm>
            <a:off x="157871" y="5832406"/>
            <a:ext cx="3801617" cy="984852"/>
          </a:xfrm>
          <a:prstGeom prst="roundRect">
            <a:avLst/>
          </a:prstGeom>
          <a:solidFill>
            <a:srgbClr val="0B5F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200" b="1" dirty="0"/>
              <a:t>Origine du nom :</a:t>
            </a:r>
          </a:p>
          <a:p>
            <a:r>
              <a:rPr lang="fr-FR" sz="1200" dirty="0"/>
              <a:t>Son nom courant vient de son nom scientifique </a:t>
            </a:r>
            <a:r>
              <a:rPr lang="fr-FR" sz="1200" dirty="0" err="1"/>
              <a:t>Tritonia</a:t>
            </a:r>
            <a:r>
              <a:rPr lang="fr-FR" sz="1200" dirty="0"/>
              <a:t> : du latin Triton, dieu de la mer. « des gorgones » est lié à sa présence  permanente sur les gorgones.</a:t>
            </a:r>
          </a:p>
        </p:txBody>
      </p:sp>
      <p:sp>
        <p:nvSpPr>
          <p:cNvPr id="12" name="Rectangle : coins arrondis 11">
            <a:extLst>
              <a:ext uri="{FF2B5EF4-FFF2-40B4-BE49-F238E27FC236}">
                <a16:creationId xmlns:a16="http://schemas.microsoft.com/office/drawing/2014/main" id="{ACB81332-3C7D-41DB-A6AB-7DC87D7D7CCA}"/>
              </a:ext>
            </a:extLst>
          </p:cNvPr>
          <p:cNvSpPr/>
          <p:nvPr/>
        </p:nvSpPr>
        <p:spPr>
          <a:xfrm>
            <a:off x="4636494" y="6028149"/>
            <a:ext cx="1928207" cy="496952"/>
          </a:xfrm>
          <a:prstGeom prst="roundRect">
            <a:avLst/>
          </a:prstGeom>
          <a:no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000" dirty="0" err="1">
                <a:solidFill>
                  <a:schemeClr val="bg2">
                    <a:lumMod val="75000"/>
                  </a:schemeClr>
                </a:solidFill>
              </a:rPr>
              <a:t>Tritonia</a:t>
            </a:r>
            <a:r>
              <a:rPr lang="fr-FR" sz="1000" dirty="0">
                <a:solidFill>
                  <a:schemeClr val="bg2">
                    <a:lumMod val="75000"/>
                  </a:schemeClr>
                </a:solidFill>
              </a:rPr>
              <a:t> des gorgones =</a:t>
            </a:r>
          </a:p>
          <a:p>
            <a:pPr algn="ctr"/>
            <a:r>
              <a:rPr lang="fr-FR" sz="1000" dirty="0" err="1">
                <a:solidFill>
                  <a:schemeClr val="bg2">
                    <a:lumMod val="75000"/>
                  </a:schemeClr>
                </a:solidFill>
              </a:rPr>
              <a:t>gorgonian</a:t>
            </a:r>
            <a:r>
              <a:rPr lang="fr-FR" sz="1000" dirty="0">
                <a:solidFill>
                  <a:schemeClr val="bg2">
                    <a:lumMod val="75000"/>
                  </a:schemeClr>
                </a:solidFill>
              </a:rPr>
              <a:t> </a:t>
            </a:r>
            <a:r>
              <a:rPr lang="fr-FR" sz="1000" dirty="0" err="1">
                <a:solidFill>
                  <a:schemeClr val="bg2">
                    <a:lumMod val="75000"/>
                  </a:schemeClr>
                </a:solidFill>
              </a:rPr>
              <a:t>Tritonia</a:t>
            </a:r>
            <a:r>
              <a:rPr lang="fr-FR" sz="1000" dirty="0">
                <a:solidFill>
                  <a:schemeClr val="bg2">
                    <a:lumMod val="75000"/>
                  </a:schemeClr>
                </a:solidFill>
              </a:rPr>
              <a:t> </a:t>
            </a:r>
          </a:p>
        </p:txBody>
      </p:sp>
      <p:pic>
        <p:nvPicPr>
          <p:cNvPr id="10" name="Image 9">
            <a:extLst>
              <a:ext uri="{FF2B5EF4-FFF2-40B4-BE49-F238E27FC236}">
                <a16:creationId xmlns:a16="http://schemas.microsoft.com/office/drawing/2014/main" id="{FE5F6AFF-7BCE-4AA3-B704-A7DB62C077B8}"/>
              </a:ext>
            </a:extLst>
          </p:cNvPr>
          <p:cNvPicPr>
            <a:picLocks noChangeAspect="1"/>
          </p:cNvPicPr>
          <p:nvPr/>
        </p:nvPicPr>
        <p:blipFill>
          <a:blip r:embed="rId2"/>
          <a:stretch>
            <a:fillRect/>
          </a:stretch>
        </p:blipFill>
        <p:spPr>
          <a:xfrm>
            <a:off x="4458764" y="5832406"/>
            <a:ext cx="355459" cy="391486"/>
          </a:xfrm>
          <a:prstGeom prst="rect">
            <a:avLst/>
          </a:prstGeom>
        </p:spPr>
      </p:pic>
      <p:pic>
        <p:nvPicPr>
          <p:cNvPr id="17" name="Image 16">
            <a:extLst>
              <a:ext uri="{FF2B5EF4-FFF2-40B4-BE49-F238E27FC236}">
                <a16:creationId xmlns:a16="http://schemas.microsoft.com/office/drawing/2014/main" id="{6949CED9-E131-4787-850D-0A3034B4F362}"/>
              </a:ext>
            </a:extLst>
          </p:cNvPr>
          <p:cNvPicPr>
            <a:picLocks noChangeAspect="1"/>
          </p:cNvPicPr>
          <p:nvPr/>
        </p:nvPicPr>
        <p:blipFill>
          <a:blip r:embed="rId3"/>
          <a:stretch>
            <a:fillRect/>
          </a:stretch>
        </p:blipFill>
        <p:spPr>
          <a:xfrm>
            <a:off x="6388863" y="6355204"/>
            <a:ext cx="351675" cy="339794"/>
          </a:xfrm>
          <a:prstGeom prst="rect">
            <a:avLst/>
          </a:prstGeom>
        </p:spPr>
      </p:pic>
      <p:pic>
        <p:nvPicPr>
          <p:cNvPr id="14" name="Image 4" descr="DSC05427.JPG">
            <a:extLst>
              <a:ext uri="{FF2B5EF4-FFF2-40B4-BE49-F238E27FC236}">
                <a16:creationId xmlns:a16="http://schemas.microsoft.com/office/drawing/2014/main" id="{5DDEA220-78AF-4057-A8A0-35F33AB6822D}"/>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351798" y="1426889"/>
            <a:ext cx="3245772" cy="243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5" name="Groupe 11">
            <a:extLst>
              <a:ext uri="{FF2B5EF4-FFF2-40B4-BE49-F238E27FC236}">
                <a16:creationId xmlns:a16="http://schemas.microsoft.com/office/drawing/2014/main" id="{2D98D4E5-CC25-4089-85E6-361781DE34CE}"/>
              </a:ext>
            </a:extLst>
          </p:cNvPr>
          <p:cNvGrpSpPr>
            <a:grpSpLocks/>
          </p:cNvGrpSpPr>
          <p:nvPr/>
        </p:nvGrpSpPr>
        <p:grpSpPr bwMode="auto">
          <a:xfrm>
            <a:off x="7374414" y="2374234"/>
            <a:ext cx="2915929" cy="3980970"/>
            <a:chOff x="3917119" y="438853"/>
            <a:chExt cx="4429124" cy="6048002"/>
          </a:xfrm>
        </p:grpSpPr>
        <p:sp>
          <p:nvSpPr>
            <p:cNvPr id="16" name="Ellipse 5">
              <a:extLst>
                <a:ext uri="{FF2B5EF4-FFF2-40B4-BE49-F238E27FC236}">
                  <a16:creationId xmlns:a16="http://schemas.microsoft.com/office/drawing/2014/main" id="{A58B9D99-7F03-4A84-9C63-BC99AB885CCE}"/>
                </a:ext>
              </a:extLst>
            </p:cNvPr>
            <p:cNvSpPr>
              <a:spLocks noChangeArrowheads="1"/>
            </p:cNvSpPr>
            <p:nvPr/>
          </p:nvSpPr>
          <p:spPr bwMode="auto">
            <a:xfrm>
              <a:off x="5946794" y="438853"/>
              <a:ext cx="928694" cy="928694"/>
            </a:xfrm>
            <a:prstGeom prst="ellipse">
              <a:avLst/>
            </a:prstGeom>
            <a:noFill/>
            <a:ln w="25400" algn="ctr">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tx2"/>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tx1"/>
                </a:buClr>
                <a:buChar char="»"/>
                <a:defRPr sz="2400">
                  <a:solidFill>
                    <a:schemeClr val="tx1"/>
                  </a:solidFill>
                  <a:latin typeface="Times New Roman" panose="02020603050405020304" pitchFamily="18" charset="0"/>
                </a:defRPr>
              </a:lvl3pPr>
              <a:lvl4pPr marL="1600200" indent="-228600">
                <a:spcBef>
                  <a:spcPct val="20000"/>
                </a:spcBef>
                <a:buClr>
                  <a:schemeClr val="tx2"/>
                </a:buClr>
                <a:buSzPct val="75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tx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9pPr>
            </a:lstStyle>
            <a:p>
              <a:pPr eaLnBrk="1" hangingPunct="1">
                <a:spcBef>
                  <a:spcPct val="0"/>
                </a:spcBef>
                <a:buClrTx/>
                <a:buSzTx/>
                <a:buFontTx/>
                <a:buNone/>
              </a:pPr>
              <a:endParaRPr lang="fr-FR" altLang="fr-FR" sz="1600">
                <a:solidFill>
                  <a:srgbClr val="000000"/>
                </a:solidFill>
                <a:latin typeface="Comic Sans MS" panose="030F0702030302020204" pitchFamily="66" charset="0"/>
              </a:endParaRPr>
            </a:p>
          </p:txBody>
        </p:sp>
        <p:pic>
          <p:nvPicPr>
            <p:cNvPr id="18" name="Image 3" descr="DSC05436.JPG">
              <a:extLst>
                <a:ext uri="{FF2B5EF4-FFF2-40B4-BE49-F238E27FC236}">
                  <a16:creationId xmlns:a16="http://schemas.microsoft.com/office/drawing/2014/main" id="{6946DCF5-129C-4D22-BBE3-DDA9C40F6CC8}"/>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917119" y="3165012"/>
              <a:ext cx="4429124" cy="33218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9" name="Connecteur droit avec flèche 7">
              <a:extLst>
                <a:ext uri="{FF2B5EF4-FFF2-40B4-BE49-F238E27FC236}">
                  <a16:creationId xmlns:a16="http://schemas.microsoft.com/office/drawing/2014/main" id="{1DB02D32-037D-4F01-A173-7A0E43AED7BA}"/>
                </a:ext>
              </a:extLst>
            </p:cNvPr>
            <p:cNvCxnSpPr>
              <a:cxnSpLocks noChangeShapeType="1"/>
              <a:stCxn id="16" idx="4"/>
            </p:cNvCxnSpPr>
            <p:nvPr/>
          </p:nvCxnSpPr>
          <p:spPr bwMode="auto">
            <a:xfrm flipH="1">
              <a:off x="6284527" y="1367547"/>
              <a:ext cx="126616" cy="1797466"/>
            </a:xfrm>
            <a:prstGeom prst="straightConnector1">
              <a:avLst/>
            </a:prstGeom>
            <a:noFill/>
            <a:ln w="25400" algn="ctr">
              <a:solidFill>
                <a:srgbClr val="FF0000"/>
              </a:solidFill>
              <a:round/>
              <a:headEnd/>
              <a:tailEnd type="stealth" w="med" len="lg"/>
            </a:ln>
            <a:extLst>
              <a:ext uri="{909E8E84-426E-40DD-AFC4-6F175D3DCCD1}">
                <a14:hiddenFill xmlns:a14="http://schemas.microsoft.com/office/drawing/2010/main">
                  <a:noFill/>
                </a14:hiddenFill>
              </a:ext>
            </a:extLst>
          </p:spPr>
        </p:cxnSp>
      </p:grpSp>
      <p:grpSp>
        <p:nvGrpSpPr>
          <p:cNvPr id="20" name="Groupe 19">
            <a:extLst>
              <a:ext uri="{FF2B5EF4-FFF2-40B4-BE49-F238E27FC236}">
                <a16:creationId xmlns:a16="http://schemas.microsoft.com/office/drawing/2014/main" id="{D95E4575-5280-495A-B1D0-AD2115362EFC}"/>
              </a:ext>
            </a:extLst>
          </p:cNvPr>
          <p:cNvGrpSpPr>
            <a:grpSpLocks/>
          </p:cNvGrpSpPr>
          <p:nvPr/>
        </p:nvGrpSpPr>
        <p:grpSpPr bwMode="auto">
          <a:xfrm>
            <a:off x="9238710" y="1302544"/>
            <a:ext cx="2773593" cy="3365966"/>
            <a:chOff x="5048886" y="-2825659"/>
            <a:chExt cx="3784793" cy="4593235"/>
          </a:xfrm>
        </p:grpSpPr>
        <p:sp>
          <p:nvSpPr>
            <p:cNvPr id="21" name="Ellipse 1">
              <a:extLst>
                <a:ext uri="{FF2B5EF4-FFF2-40B4-BE49-F238E27FC236}">
                  <a16:creationId xmlns:a16="http://schemas.microsoft.com/office/drawing/2014/main" id="{56EC09EF-033F-4BAA-9FED-0592771F88AD}"/>
                </a:ext>
              </a:extLst>
            </p:cNvPr>
            <p:cNvSpPr>
              <a:spLocks noChangeArrowheads="1"/>
            </p:cNvSpPr>
            <p:nvPr/>
          </p:nvSpPr>
          <p:spPr bwMode="auto">
            <a:xfrm>
              <a:off x="5048886" y="-2825659"/>
              <a:ext cx="679399" cy="679400"/>
            </a:xfrm>
            <a:prstGeom prst="ellipse">
              <a:avLst/>
            </a:prstGeom>
            <a:noFill/>
            <a:ln w="25400" algn="ctr">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tx2"/>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tx1"/>
                </a:buClr>
                <a:buChar char="»"/>
                <a:defRPr sz="2400">
                  <a:solidFill>
                    <a:schemeClr val="tx1"/>
                  </a:solidFill>
                  <a:latin typeface="Times New Roman" panose="02020603050405020304" pitchFamily="18" charset="0"/>
                </a:defRPr>
              </a:lvl3pPr>
              <a:lvl4pPr marL="1600200" indent="-228600">
                <a:spcBef>
                  <a:spcPct val="20000"/>
                </a:spcBef>
                <a:buClr>
                  <a:schemeClr val="tx2"/>
                </a:buClr>
                <a:buSzPct val="75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tx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9pPr>
            </a:lstStyle>
            <a:p>
              <a:pPr eaLnBrk="1" hangingPunct="1">
                <a:spcBef>
                  <a:spcPct val="0"/>
                </a:spcBef>
                <a:buClrTx/>
                <a:buSzTx/>
                <a:buFontTx/>
                <a:buNone/>
              </a:pPr>
              <a:endParaRPr lang="fr-FR" altLang="fr-FR" sz="1600">
                <a:solidFill>
                  <a:srgbClr val="000000"/>
                </a:solidFill>
                <a:latin typeface="Comic Sans MS" panose="030F0702030302020204" pitchFamily="66" charset="0"/>
              </a:endParaRPr>
            </a:p>
          </p:txBody>
        </p:sp>
        <p:pic>
          <p:nvPicPr>
            <p:cNvPr id="22" name="Image 4" descr="DSC05427.JPG">
              <a:extLst>
                <a:ext uri="{FF2B5EF4-FFF2-40B4-BE49-F238E27FC236}">
                  <a16:creationId xmlns:a16="http://schemas.microsoft.com/office/drawing/2014/main" id="{0E84FACE-6CEB-4807-A5D9-5BE3155FF4B3}"/>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728285" y="-140639"/>
              <a:ext cx="3105394" cy="1908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3" name="Connecteur droit avec flèche 3">
              <a:extLst>
                <a:ext uri="{FF2B5EF4-FFF2-40B4-BE49-F238E27FC236}">
                  <a16:creationId xmlns:a16="http://schemas.microsoft.com/office/drawing/2014/main" id="{95513474-4537-4689-8A0E-7F7FA812FE24}"/>
                </a:ext>
              </a:extLst>
            </p:cNvPr>
            <p:cNvCxnSpPr>
              <a:cxnSpLocks noChangeShapeType="1"/>
              <a:stCxn id="21" idx="4"/>
            </p:cNvCxnSpPr>
            <p:nvPr/>
          </p:nvCxnSpPr>
          <p:spPr bwMode="auto">
            <a:xfrm>
              <a:off x="5388586" y="-2146259"/>
              <a:ext cx="1259848" cy="2005620"/>
            </a:xfrm>
            <a:prstGeom prst="straightConnector1">
              <a:avLst/>
            </a:prstGeom>
            <a:noFill/>
            <a:ln w="25400" algn="ctr">
              <a:solidFill>
                <a:srgbClr val="FF0000"/>
              </a:solidFill>
              <a:round/>
              <a:headEnd/>
              <a:tailEnd type="triangle" w="med" len="lg"/>
            </a:ln>
            <a:extLst>
              <a:ext uri="{909E8E84-426E-40DD-AFC4-6F175D3DCCD1}">
                <a14:hiddenFill xmlns:a14="http://schemas.microsoft.com/office/drawing/2010/main">
                  <a:noFill/>
                </a14:hiddenFill>
              </a:ext>
            </a:extLst>
          </p:spPr>
        </p:cxnSp>
      </p:grpSp>
      <p:sp>
        <p:nvSpPr>
          <p:cNvPr id="32" name="ZoneTexte 31">
            <a:extLst>
              <a:ext uri="{FF2B5EF4-FFF2-40B4-BE49-F238E27FC236}">
                <a16:creationId xmlns:a16="http://schemas.microsoft.com/office/drawing/2014/main" id="{70BA2554-2AB5-4227-8000-DE9E62EBC97B}"/>
              </a:ext>
            </a:extLst>
          </p:cNvPr>
          <p:cNvSpPr txBox="1"/>
          <p:nvPr/>
        </p:nvSpPr>
        <p:spPr>
          <a:xfrm>
            <a:off x="11456174" y="3050740"/>
            <a:ext cx="633763" cy="253916"/>
          </a:xfrm>
          <a:prstGeom prst="rect">
            <a:avLst/>
          </a:prstGeom>
          <a:noFill/>
        </p:spPr>
        <p:txBody>
          <a:bodyPr wrap="square" rtlCol="0">
            <a:spAutoFit/>
          </a:bodyPr>
          <a:lstStyle/>
          <a:p>
            <a:pPr algn="r"/>
            <a:r>
              <a:rPr lang="fr-FR" sz="1050" dirty="0">
                <a:solidFill>
                  <a:schemeClr val="bg2">
                    <a:lumMod val="75000"/>
                  </a:schemeClr>
                </a:solidFill>
              </a:rPr>
              <a:t>Ponte</a:t>
            </a:r>
          </a:p>
        </p:txBody>
      </p:sp>
      <p:sp>
        <p:nvSpPr>
          <p:cNvPr id="2" name="ZoneTexte 1">
            <a:extLst>
              <a:ext uri="{FF2B5EF4-FFF2-40B4-BE49-F238E27FC236}">
                <a16:creationId xmlns:a16="http://schemas.microsoft.com/office/drawing/2014/main" id="{40E45C67-E4F3-49C5-95F1-B0156B04E86C}"/>
              </a:ext>
            </a:extLst>
          </p:cNvPr>
          <p:cNvSpPr txBox="1"/>
          <p:nvPr/>
        </p:nvSpPr>
        <p:spPr>
          <a:xfrm>
            <a:off x="10289303" y="6602765"/>
            <a:ext cx="1889122" cy="246221"/>
          </a:xfrm>
          <a:prstGeom prst="rect">
            <a:avLst/>
          </a:prstGeom>
          <a:solidFill>
            <a:schemeClr val="tx1"/>
          </a:solidFill>
        </p:spPr>
        <p:txBody>
          <a:bodyPr wrap="square" rtlCol="0">
            <a:spAutoFit/>
          </a:bodyPr>
          <a:lstStyle/>
          <a:p>
            <a:pPr algn="r"/>
            <a:r>
              <a:rPr lang="fr-FR" sz="1000" dirty="0">
                <a:solidFill>
                  <a:schemeClr val="bg2">
                    <a:lumMod val="75000"/>
                  </a:schemeClr>
                </a:solidFill>
              </a:rPr>
              <a:t>Source : site doris.FFESSM.fr</a:t>
            </a:r>
          </a:p>
        </p:txBody>
      </p:sp>
    </p:spTree>
    <p:extLst>
      <p:ext uri="{BB962C8B-B14F-4D97-AF65-F5344CB8AC3E}">
        <p14:creationId xmlns:p14="http://schemas.microsoft.com/office/powerpoint/2010/main" val="731455396"/>
      </p:ext>
    </p:extLst>
  </p:cSld>
  <p:clrMapOvr>
    <a:masterClrMapping/>
  </p:clrMapOvr>
</p:sld>
</file>

<file path=ppt/theme/theme1.xml><?xml version="1.0" encoding="utf-8"?>
<a:theme xmlns:a="http://schemas.openxmlformats.org/drawingml/2006/main" name="Secteur">
  <a:themeElements>
    <a:clrScheme name="Secteur">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ecteur">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ecteur">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
  <TotalTime>112</TotalTime>
  <Words>313</Words>
  <Application>Microsoft Office PowerPoint</Application>
  <PresentationFormat>Grand écran</PresentationFormat>
  <Paragraphs>13</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Brush Script MT</vt:lpstr>
      <vt:lpstr>Century Gothic</vt:lpstr>
      <vt:lpstr>Comic Sans MS</vt:lpstr>
      <vt:lpstr>Wingdings 3</vt:lpstr>
      <vt:lpstr>Secteur</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Guillaume VALERIANI</dc:creator>
  <cp:lastModifiedBy>Guillaume VALERIANI</cp:lastModifiedBy>
  <cp:revision>21</cp:revision>
  <dcterms:created xsi:type="dcterms:W3CDTF">2020-09-30T18:21:19Z</dcterms:created>
  <dcterms:modified xsi:type="dcterms:W3CDTF">2021-01-09T11:39:54Z</dcterms:modified>
</cp:coreProperties>
</file>