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7" r:id="rId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B5F93"/>
    <a:srgbClr val="0658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45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fr-FR"/>
              <a:t>Modifiez le style du titre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1F6151CA-BA7D-4CB3-A894-5DE2DB8BCDDB}" type="datetimeFigureOut">
              <a:rPr lang="fr-FR" smtClean="0"/>
              <a:t>10/10/2020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0845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1F6151CA-BA7D-4CB3-A894-5DE2DB8BCDDB}" type="datetimeFigureOut">
              <a:rPr lang="fr-FR" smtClean="0"/>
              <a:t>10/10/2020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261124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10/10/2020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79628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10/10/2020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632019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10/10/2020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2165170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10/10/2020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531538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10/10/2020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471414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F6151CA-BA7D-4CB3-A894-5DE2DB8BCDDB}" type="datetimeFigureOut">
              <a:rPr lang="fr-FR" smtClean="0"/>
              <a:t>10/10/2020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942347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F6151CA-BA7D-4CB3-A894-5DE2DB8BCDDB}" type="datetimeFigureOut">
              <a:rPr lang="fr-FR" smtClean="0"/>
              <a:t>10/10/2020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2069022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fld id="{1F6151CA-BA7D-4CB3-A894-5DE2DB8BCDDB}" type="datetimeFigureOut">
              <a:rPr lang="fr-FR" smtClean="0"/>
              <a:t>10/10/2020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pic>
        <p:nvPicPr>
          <p:cNvPr id="7" name="Image 6">
            <a:extLst>
              <a:ext uri="{FF2B5EF4-FFF2-40B4-BE49-F238E27FC236}">
                <a16:creationId xmlns:a16="http://schemas.microsoft.com/office/drawing/2014/main" id="{E94EF71E-DC9C-4A55-A938-7FDAED1D3A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0239" y="266782"/>
            <a:ext cx="1027946" cy="838036"/>
          </a:xfrm>
          <a:prstGeom prst="rect">
            <a:avLst/>
          </a:prstGeom>
        </p:spPr>
      </p:pic>
      <p:cxnSp>
        <p:nvCxnSpPr>
          <p:cNvPr id="8" name="Connecteur droit 7">
            <a:extLst>
              <a:ext uri="{FF2B5EF4-FFF2-40B4-BE49-F238E27FC236}">
                <a16:creationId xmlns:a16="http://schemas.microsoft.com/office/drawing/2014/main" id="{37A52F4B-8923-400A-96B8-21A52645EF8B}"/>
              </a:ext>
            </a:extLst>
          </p:cNvPr>
          <p:cNvCxnSpPr>
            <a:cxnSpLocks/>
          </p:cNvCxnSpPr>
          <p:nvPr userDrawn="1"/>
        </p:nvCxnSpPr>
        <p:spPr>
          <a:xfrm>
            <a:off x="0" y="1266825"/>
            <a:ext cx="12192000" cy="0"/>
          </a:xfrm>
          <a:prstGeom prst="line">
            <a:avLst/>
          </a:prstGeom>
          <a:ln w="57150">
            <a:solidFill>
              <a:schemeClr val="bg2">
                <a:lumMod val="75000"/>
              </a:schemeClr>
            </a:solidFill>
          </a:ln>
        </p:spPr>
        <p:style>
          <a:lnRef idx="3">
            <a:schemeClr val="accent4"/>
          </a:lnRef>
          <a:fillRef idx="0">
            <a:schemeClr val="accent4"/>
          </a:fillRef>
          <a:effectRef idx="2">
            <a:schemeClr val="accent4"/>
          </a:effectRef>
          <a:fontRef idx="minor">
            <a:schemeClr val="tx1"/>
          </a:fontRef>
        </p:style>
      </p:cxnSp>
      <p:sp>
        <p:nvSpPr>
          <p:cNvPr id="9" name="ZoneTexte 8">
            <a:extLst>
              <a:ext uri="{FF2B5EF4-FFF2-40B4-BE49-F238E27FC236}">
                <a16:creationId xmlns:a16="http://schemas.microsoft.com/office/drawing/2014/main" id="{289D0645-3E7F-4266-B42D-952F6E1E283D}"/>
              </a:ext>
            </a:extLst>
          </p:cNvPr>
          <p:cNvSpPr txBox="1"/>
          <p:nvPr userDrawn="1"/>
        </p:nvSpPr>
        <p:spPr>
          <a:xfrm>
            <a:off x="1485812" y="138113"/>
            <a:ext cx="2892138" cy="1107996"/>
          </a:xfrm>
          <a:prstGeom prst="rect">
            <a:avLst/>
          </a:prstGeom>
          <a:noFill/>
        </p:spPr>
        <p:txBody>
          <a:bodyPr wrap="none" rtlCol="0">
            <a:spAutoFit/>
          </a:bodyPr>
          <a:lstStyle/>
          <a:p>
            <a:r>
              <a:rPr lang="fr-FR" sz="6600" b="0" dirty="0">
                <a:solidFill>
                  <a:schemeClr val="bg2">
                    <a:lumMod val="75000"/>
                  </a:schemeClr>
                </a:solidFill>
                <a:latin typeface="Brush Script MT" panose="03060802040406070304" pitchFamily="66" charset="0"/>
              </a:rPr>
              <a:t>Fiche Bio</a:t>
            </a:r>
          </a:p>
        </p:txBody>
      </p:sp>
    </p:spTree>
    <p:extLst>
      <p:ext uri="{BB962C8B-B14F-4D97-AF65-F5344CB8AC3E}">
        <p14:creationId xmlns:p14="http://schemas.microsoft.com/office/powerpoint/2010/main" val="3859092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fr-FR"/>
              <a:t>Modifiez le style du titre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10/10/2020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pic>
        <p:nvPicPr>
          <p:cNvPr id="7" name="Image 6">
            <a:extLst>
              <a:ext uri="{FF2B5EF4-FFF2-40B4-BE49-F238E27FC236}">
                <a16:creationId xmlns:a16="http://schemas.microsoft.com/office/drawing/2014/main" id="{D81919DB-9CA2-4F5F-AA65-364770D1D5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3663512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F6151CA-BA7D-4CB3-A894-5DE2DB8BCDDB}" type="datetimeFigureOut">
              <a:rPr lang="fr-FR" smtClean="0"/>
              <a:t>10/10/2020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7159E7D-841A-4ECA-A438-2FD7BA9870BF}" type="slidenum">
              <a:rPr lang="fr-FR" smtClean="0"/>
              <a:t>‹N°›</a:t>
            </a:fld>
            <a:endParaRPr lang="fr-FR"/>
          </a:p>
        </p:txBody>
      </p:sp>
      <p:pic>
        <p:nvPicPr>
          <p:cNvPr id="8" name="Image 7">
            <a:extLst>
              <a:ext uri="{FF2B5EF4-FFF2-40B4-BE49-F238E27FC236}">
                <a16:creationId xmlns:a16="http://schemas.microsoft.com/office/drawing/2014/main" id="{4DEA5EE6-93DA-42E6-9316-4DEBFC5C37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334340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1F6151CA-BA7D-4CB3-A894-5DE2DB8BCDDB}" type="datetimeFigureOut">
              <a:rPr lang="fr-FR" smtClean="0"/>
              <a:t>10/10/2020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7159E7D-841A-4ECA-A438-2FD7BA9870BF}" type="slidenum">
              <a:rPr lang="fr-FR" smtClean="0"/>
              <a:t>‹N°›</a:t>
            </a:fld>
            <a:endParaRPr lang="fr-FR"/>
          </a:p>
        </p:txBody>
      </p:sp>
      <p:pic>
        <p:nvPicPr>
          <p:cNvPr id="10" name="Image 9">
            <a:extLst>
              <a:ext uri="{FF2B5EF4-FFF2-40B4-BE49-F238E27FC236}">
                <a16:creationId xmlns:a16="http://schemas.microsoft.com/office/drawing/2014/main" id="{E14CB49A-B03B-4BAB-B88D-4966DA1D42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3437724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1F6151CA-BA7D-4CB3-A894-5DE2DB8BCDDB}" type="datetimeFigureOut">
              <a:rPr lang="fr-FR" smtClean="0"/>
              <a:t>10/10/2020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7159E7D-841A-4ECA-A438-2FD7BA9870BF}" type="slidenum">
              <a:rPr lang="fr-FR" smtClean="0"/>
              <a:t>‹N°›</a:t>
            </a:fld>
            <a:endParaRPr lang="fr-FR"/>
          </a:p>
        </p:txBody>
      </p:sp>
      <p:pic>
        <p:nvPicPr>
          <p:cNvPr id="6" name="Image 5">
            <a:extLst>
              <a:ext uri="{FF2B5EF4-FFF2-40B4-BE49-F238E27FC236}">
                <a16:creationId xmlns:a16="http://schemas.microsoft.com/office/drawing/2014/main" id="{C26F4B32-6593-4C51-A5C7-F137C100EE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1926472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6151CA-BA7D-4CB3-A894-5DE2DB8BCDDB}" type="datetimeFigureOut">
              <a:rPr lang="fr-FR" smtClean="0"/>
              <a:t>10/10/2020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7159E7D-841A-4ECA-A438-2FD7BA9870BF}" type="slidenum">
              <a:rPr lang="fr-FR" smtClean="0"/>
              <a:t>‹N°›</a:t>
            </a:fld>
            <a:endParaRPr lang="fr-FR"/>
          </a:p>
        </p:txBody>
      </p:sp>
      <p:pic>
        <p:nvPicPr>
          <p:cNvPr id="5" name="Image 4">
            <a:extLst>
              <a:ext uri="{FF2B5EF4-FFF2-40B4-BE49-F238E27FC236}">
                <a16:creationId xmlns:a16="http://schemas.microsoft.com/office/drawing/2014/main" id="{FDFE1475-6E37-4BB8-A2FC-9B9167E3E7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2603032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F6151CA-BA7D-4CB3-A894-5DE2DB8BCDDB}" type="datetimeFigureOut">
              <a:rPr lang="fr-FR" smtClean="0"/>
              <a:t>10/10/2020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7159E7D-841A-4ECA-A438-2FD7BA9870BF}" type="slidenum">
              <a:rPr lang="fr-FR" smtClean="0"/>
              <a:t>‹N°›</a:t>
            </a:fld>
            <a:endParaRPr lang="fr-FR"/>
          </a:p>
        </p:txBody>
      </p:sp>
      <p:pic>
        <p:nvPicPr>
          <p:cNvPr id="8" name="Image 7">
            <a:extLst>
              <a:ext uri="{FF2B5EF4-FFF2-40B4-BE49-F238E27FC236}">
                <a16:creationId xmlns:a16="http://schemas.microsoft.com/office/drawing/2014/main" id="{D44A78E1-DD7D-4F95-B352-997C6FAEC8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100449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F6151CA-BA7D-4CB3-A894-5DE2DB8BCDDB}" type="datetimeFigureOut">
              <a:rPr lang="fr-FR" smtClean="0"/>
              <a:t>10/10/2020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7159E7D-841A-4ECA-A438-2FD7BA9870BF}" type="slidenum">
              <a:rPr lang="fr-FR" smtClean="0"/>
              <a:t>‹N°›</a:t>
            </a:fld>
            <a:endParaRPr lang="fr-FR"/>
          </a:p>
        </p:txBody>
      </p:sp>
      <p:pic>
        <p:nvPicPr>
          <p:cNvPr id="8" name="Image 7">
            <a:extLst>
              <a:ext uri="{FF2B5EF4-FFF2-40B4-BE49-F238E27FC236}">
                <a16:creationId xmlns:a16="http://schemas.microsoft.com/office/drawing/2014/main" id="{0170D47A-EFA9-4805-B192-684D12E2F3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3811882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1F6151CA-BA7D-4CB3-A894-5DE2DB8BCDDB}" type="datetimeFigureOut">
              <a:rPr lang="fr-FR" smtClean="0"/>
              <a:t>10/10/2020</a:t>
            </a:fld>
            <a:endParaRPr lang="fr-F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fr-F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77159E7D-841A-4ECA-A438-2FD7BA9870BF}" type="slidenum">
              <a:rPr lang="fr-FR" smtClean="0"/>
              <a:t>‹N°›</a:t>
            </a:fld>
            <a:endParaRPr lang="fr-FR"/>
          </a:p>
        </p:txBody>
      </p:sp>
      <p:pic>
        <p:nvPicPr>
          <p:cNvPr id="13" name="Image 12">
            <a:extLst>
              <a:ext uri="{FF2B5EF4-FFF2-40B4-BE49-F238E27FC236}">
                <a16:creationId xmlns:a16="http://schemas.microsoft.com/office/drawing/2014/main" id="{2764FC99-2FAD-48F5-856D-EE0132FF0789}"/>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70239" y="266782"/>
            <a:ext cx="1027946" cy="838036"/>
          </a:xfrm>
          <a:prstGeom prst="rect">
            <a:avLst/>
          </a:prstGeom>
        </p:spPr>
      </p:pic>
      <p:cxnSp>
        <p:nvCxnSpPr>
          <p:cNvPr id="14" name="Connecteur droit 13">
            <a:extLst>
              <a:ext uri="{FF2B5EF4-FFF2-40B4-BE49-F238E27FC236}">
                <a16:creationId xmlns:a16="http://schemas.microsoft.com/office/drawing/2014/main" id="{573DE984-2D62-4026-A032-12A88F0C622F}"/>
              </a:ext>
            </a:extLst>
          </p:cNvPr>
          <p:cNvCxnSpPr>
            <a:cxnSpLocks/>
          </p:cNvCxnSpPr>
          <p:nvPr userDrawn="1"/>
        </p:nvCxnSpPr>
        <p:spPr>
          <a:xfrm>
            <a:off x="0" y="1266825"/>
            <a:ext cx="12192000" cy="0"/>
          </a:xfrm>
          <a:prstGeom prst="line">
            <a:avLst/>
          </a:prstGeom>
          <a:ln w="57150">
            <a:solidFill>
              <a:schemeClr val="bg2">
                <a:lumMod val="75000"/>
              </a:schemeClr>
            </a:solidFill>
          </a:ln>
        </p:spPr>
        <p:style>
          <a:lnRef idx="3">
            <a:schemeClr val="accent4"/>
          </a:lnRef>
          <a:fillRef idx="0">
            <a:schemeClr val="accent4"/>
          </a:fillRef>
          <a:effectRef idx="2">
            <a:schemeClr val="accent4"/>
          </a:effectRef>
          <a:fontRef idx="minor">
            <a:schemeClr val="tx1"/>
          </a:fontRef>
        </p:style>
      </p:cxnSp>
      <p:sp>
        <p:nvSpPr>
          <p:cNvPr id="15" name="ZoneTexte 14">
            <a:extLst>
              <a:ext uri="{FF2B5EF4-FFF2-40B4-BE49-F238E27FC236}">
                <a16:creationId xmlns:a16="http://schemas.microsoft.com/office/drawing/2014/main" id="{B73F8C86-F8F4-480C-BC51-DB4502ACEAB0}"/>
              </a:ext>
            </a:extLst>
          </p:cNvPr>
          <p:cNvSpPr txBox="1"/>
          <p:nvPr userDrawn="1"/>
        </p:nvSpPr>
        <p:spPr>
          <a:xfrm>
            <a:off x="1485812" y="138113"/>
            <a:ext cx="2892138" cy="1107996"/>
          </a:xfrm>
          <a:prstGeom prst="rect">
            <a:avLst/>
          </a:prstGeom>
          <a:noFill/>
        </p:spPr>
        <p:txBody>
          <a:bodyPr wrap="none" rtlCol="0">
            <a:spAutoFit/>
          </a:bodyPr>
          <a:lstStyle/>
          <a:p>
            <a:r>
              <a:rPr lang="fr-FR" sz="6600" b="0" dirty="0">
                <a:solidFill>
                  <a:schemeClr val="bg2">
                    <a:lumMod val="75000"/>
                  </a:schemeClr>
                </a:solidFill>
                <a:latin typeface="Brush Script MT" panose="03060802040406070304" pitchFamily="66" charset="0"/>
              </a:rPr>
              <a:t>Fiche Bio</a:t>
            </a:r>
          </a:p>
        </p:txBody>
      </p:sp>
    </p:spTree>
    <p:extLst>
      <p:ext uri="{BB962C8B-B14F-4D97-AF65-F5344CB8AC3E}">
        <p14:creationId xmlns:p14="http://schemas.microsoft.com/office/powerpoint/2010/main" val="2332447448"/>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72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E66DF41-B2BC-4E73-B24E-81CFF32239CA}"/>
              </a:ext>
            </a:extLst>
          </p:cNvPr>
          <p:cNvSpPr>
            <a:spLocks noGrp="1"/>
          </p:cNvSpPr>
          <p:nvPr>
            <p:ph idx="1"/>
          </p:nvPr>
        </p:nvSpPr>
        <p:spPr>
          <a:xfrm>
            <a:off x="34201" y="1528667"/>
            <a:ext cx="7272752" cy="3997976"/>
          </a:xfrm>
        </p:spPr>
        <p:txBody>
          <a:bodyPr>
            <a:noAutofit/>
          </a:bodyPr>
          <a:lstStyle/>
          <a:p>
            <a:pPr>
              <a:spcBef>
                <a:spcPts val="300"/>
              </a:spcBef>
              <a:spcAft>
                <a:spcPts val="300"/>
              </a:spcAft>
              <a:buClr>
                <a:schemeClr val="bg2"/>
              </a:buClr>
            </a:pPr>
            <a:r>
              <a:rPr lang="fr-FR" sz="1200" dirty="0"/>
              <a:t>Le lièvre de mer est présent en mer méditerranée, dans l’océan atlantique et en mer du nord. On le rencontre dans les algues et les herbiers à faible profondeur (&lt;20m).</a:t>
            </a:r>
          </a:p>
          <a:p>
            <a:pPr>
              <a:spcBef>
                <a:spcPts val="300"/>
              </a:spcBef>
              <a:spcAft>
                <a:spcPts val="300"/>
              </a:spcAft>
              <a:buClr>
                <a:schemeClr val="bg2"/>
              </a:buClr>
            </a:pPr>
            <a:r>
              <a:rPr lang="fr-FR" sz="1200" dirty="0"/>
              <a:t>Il fait parti de la famille des nudibranches (communément appelés limaces de mer). Il mesure généralement entre 5 et 15cm mais peut aller jusqu’à 20cm. Les branchies sont situées sur l’arrière du corps. Sa tête portent des yeux à la base des tentacules olfactifs appelées rhinophores. Sa tête présente aussi sur l’avant une paire de tentacules tactiles et gustatives.</a:t>
            </a:r>
          </a:p>
          <a:p>
            <a:pPr>
              <a:spcBef>
                <a:spcPts val="300"/>
              </a:spcBef>
              <a:spcAft>
                <a:spcPts val="300"/>
              </a:spcAft>
              <a:buClr>
                <a:schemeClr val="bg2"/>
              </a:buClr>
            </a:pPr>
            <a:r>
              <a:rPr lang="fr-FR" sz="1200" dirty="0"/>
              <a:t>Le lièvre de mer est un herbivore qui se nourrit d’algues qu’il broute avec sa radula (langue râpeuse commune aux mollusques) .</a:t>
            </a:r>
          </a:p>
          <a:p>
            <a:pPr>
              <a:spcBef>
                <a:spcPts val="300"/>
              </a:spcBef>
              <a:spcAft>
                <a:spcPts val="300"/>
              </a:spcAft>
              <a:buClr>
                <a:schemeClr val="bg2"/>
              </a:buClr>
            </a:pPr>
            <a:r>
              <a:rPr lang="fr-FR" sz="1200" dirty="0"/>
              <a:t>Il s'agit d’un animal hermaphrodite qui se regroupe pour la reproduction. On retrouve les lièvres de mer collés les uns aux autres dans un accouplement « en chapelet » formant une longue chaîne. Le 1</a:t>
            </a:r>
            <a:r>
              <a:rPr lang="fr-FR" sz="1200" baseline="30000" dirty="0"/>
              <a:t>er</a:t>
            </a:r>
            <a:r>
              <a:rPr lang="fr-FR" sz="1200" dirty="0"/>
              <a:t> individu de la chaîne joue le rôle de femelle et le dernier individu de la chaîne celui de mâle. Les individus intermédiaires se comportant à la fois comme des mâles et des femelles.</a:t>
            </a:r>
          </a:p>
          <a:p>
            <a:pPr>
              <a:spcBef>
                <a:spcPts val="300"/>
              </a:spcBef>
              <a:spcAft>
                <a:spcPts val="300"/>
              </a:spcAft>
              <a:buClr>
                <a:schemeClr val="bg2"/>
              </a:buClr>
            </a:pPr>
            <a:r>
              <a:rPr lang="fr-FR" sz="1200" dirty="0"/>
              <a:t>Le lièvre de mer a peu de prédateur, seuls quelques crustacés comme l’étrille les attaquent. En cas de danger, il émet un nuage d’encre violette (</a:t>
            </a:r>
            <a:r>
              <a:rPr lang="fr-FR" sz="1200" dirty="0" err="1"/>
              <a:t>aplysiavioline</a:t>
            </a:r>
            <a:r>
              <a:rPr lang="fr-FR" sz="1200" dirty="0"/>
              <a:t>).  Son corps contient une toxine, provenant des cyanobactéries qu'il ingère, qui le protège contre les attaques des poissons.</a:t>
            </a:r>
          </a:p>
          <a:p>
            <a:pPr>
              <a:spcBef>
                <a:spcPts val="300"/>
              </a:spcBef>
              <a:spcAft>
                <a:spcPts val="300"/>
              </a:spcAft>
              <a:buClr>
                <a:schemeClr val="bg2"/>
              </a:buClr>
            </a:pPr>
            <a:r>
              <a:rPr lang="fr-FR" sz="1200" dirty="0"/>
              <a:t>Le lièvre de mer est un animal de laboratoire car il possède des neurones géants permettant des études de transmissions synaptiques aisées. Les substances libérées par les lièvres de mer font également objet de recherches dans le cadre des thérapies sur les tumeurs (effet possible anti-cancéreux).</a:t>
            </a:r>
          </a:p>
        </p:txBody>
      </p:sp>
      <p:sp>
        <p:nvSpPr>
          <p:cNvPr id="4" name="ZoneTexte 3">
            <a:extLst>
              <a:ext uri="{FF2B5EF4-FFF2-40B4-BE49-F238E27FC236}">
                <a16:creationId xmlns:a16="http://schemas.microsoft.com/office/drawing/2014/main" id="{5EB7B83B-7703-48A1-8A96-E903DB933BC6}"/>
              </a:ext>
            </a:extLst>
          </p:cNvPr>
          <p:cNvSpPr txBox="1"/>
          <p:nvPr/>
        </p:nvSpPr>
        <p:spPr>
          <a:xfrm>
            <a:off x="6689411" y="370615"/>
            <a:ext cx="4834978" cy="830997"/>
          </a:xfrm>
          <a:prstGeom prst="rect">
            <a:avLst/>
          </a:prstGeom>
          <a:noFill/>
        </p:spPr>
        <p:txBody>
          <a:bodyPr wrap="none" rtlCol="0">
            <a:spAutoFit/>
          </a:bodyPr>
          <a:lstStyle/>
          <a:p>
            <a:r>
              <a:rPr lang="fr-FR" sz="4800" i="1" dirty="0">
                <a:solidFill>
                  <a:srgbClr val="0070C0"/>
                </a:solidFill>
                <a:latin typeface="Comic Sans MS" panose="030F0702030302020204" pitchFamily="66" charset="0"/>
              </a:rPr>
              <a:t>Le lièvre de mer</a:t>
            </a:r>
          </a:p>
        </p:txBody>
      </p:sp>
      <p:sp>
        <p:nvSpPr>
          <p:cNvPr id="5" name="ZoneTexte 4">
            <a:extLst>
              <a:ext uri="{FF2B5EF4-FFF2-40B4-BE49-F238E27FC236}">
                <a16:creationId xmlns:a16="http://schemas.microsoft.com/office/drawing/2014/main" id="{C0148C19-EBE4-4F0B-8172-D25DFF234B6F}"/>
              </a:ext>
            </a:extLst>
          </p:cNvPr>
          <p:cNvSpPr txBox="1"/>
          <p:nvPr/>
        </p:nvSpPr>
        <p:spPr>
          <a:xfrm>
            <a:off x="10943781" y="112991"/>
            <a:ext cx="1138453" cy="369332"/>
          </a:xfrm>
          <a:prstGeom prst="rect">
            <a:avLst/>
          </a:prstGeom>
          <a:noFill/>
        </p:spPr>
        <p:txBody>
          <a:bodyPr wrap="none" rtlCol="0">
            <a:spAutoFit/>
          </a:bodyPr>
          <a:lstStyle/>
          <a:p>
            <a:r>
              <a:rPr lang="fr-FR" dirty="0">
                <a:solidFill>
                  <a:schemeClr val="accent1">
                    <a:lumMod val="75000"/>
                  </a:schemeClr>
                </a:solidFill>
                <a:latin typeface="Brush Script MT" panose="03060802040406070304" pitchFamily="66" charset="0"/>
              </a:rPr>
              <a:t>Décembre 20</a:t>
            </a:r>
          </a:p>
        </p:txBody>
      </p:sp>
      <p:sp>
        <p:nvSpPr>
          <p:cNvPr id="7" name="Rectangle : coins arrondis 6">
            <a:extLst>
              <a:ext uri="{FF2B5EF4-FFF2-40B4-BE49-F238E27FC236}">
                <a16:creationId xmlns:a16="http://schemas.microsoft.com/office/drawing/2014/main" id="{F64C3556-4DB9-4A68-A0D4-AB8779D43320}"/>
              </a:ext>
            </a:extLst>
          </p:cNvPr>
          <p:cNvSpPr/>
          <p:nvPr/>
        </p:nvSpPr>
        <p:spPr>
          <a:xfrm>
            <a:off x="200024" y="5784199"/>
            <a:ext cx="3990976" cy="984852"/>
          </a:xfrm>
          <a:prstGeom prst="roundRect">
            <a:avLst/>
          </a:prstGeom>
          <a:solidFill>
            <a:srgbClr val="0B5F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a:t>Origine du nom :</a:t>
            </a:r>
          </a:p>
          <a:p>
            <a:r>
              <a:rPr lang="fr-FR" sz="1200" dirty="0"/>
              <a:t>Le lièvre de mer doit son nom à ses rhinophores fendus qui évoquent les oreilles d’un lièvre</a:t>
            </a:r>
          </a:p>
          <a:p>
            <a:r>
              <a:rPr lang="fr-FR" sz="1200" dirty="0"/>
              <a:t>(et non pas à son aptitude à la reproduction en groupe).</a:t>
            </a:r>
          </a:p>
        </p:txBody>
      </p:sp>
      <p:sp>
        <p:nvSpPr>
          <p:cNvPr id="12" name="Rectangle : coins arrondis 11">
            <a:extLst>
              <a:ext uri="{FF2B5EF4-FFF2-40B4-BE49-F238E27FC236}">
                <a16:creationId xmlns:a16="http://schemas.microsoft.com/office/drawing/2014/main" id="{ACB81332-3C7D-41DB-A6AB-7DC87D7D7CCA}"/>
              </a:ext>
            </a:extLst>
          </p:cNvPr>
          <p:cNvSpPr/>
          <p:nvPr/>
        </p:nvSpPr>
        <p:spPr>
          <a:xfrm>
            <a:off x="4636495" y="6028149"/>
            <a:ext cx="1639788" cy="496952"/>
          </a:xfrm>
          <a:prstGeom prst="round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000" dirty="0">
                <a:solidFill>
                  <a:schemeClr val="bg2">
                    <a:lumMod val="75000"/>
                  </a:schemeClr>
                </a:solidFill>
              </a:rPr>
              <a:t>Lièvre de mer = </a:t>
            </a:r>
          </a:p>
          <a:p>
            <a:pPr algn="ctr"/>
            <a:r>
              <a:rPr lang="fr-FR" sz="1000" dirty="0" err="1">
                <a:solidFill>
                  <a:schemeClr val="bg2">
                    <a:lumMod val="75000"/>
                  </a:schemeClr>
                </a:solidFill>
              </a:rPr>
              <a:t>Dotted</a:t>
            </a:r>
            <a:r>
              <a:rPr lang="fr-FR" sz="1000" dirty="0">
                <a:solidFill>
                  <a:schemeClr val="bg2">
                    <a:lumMod val="75000"/>
                  </a:schemeClr>
                </a:solidFill>
              </a:rPr>
              <a:t> </a:t>
            </a:r>
            <a:r>
              <a:rPr lang="fr-FR" sz="1000" dirty="0" err="1">
                <a:solidFill>
                  <a:schemeClr val="bg2">
                    <a:lumMod val="75000"/>
                  </a:schemeClr>
                </a:solidFill>
              </a:rPr>
              <a:t>sea-hare</a:t>
            </a:r>
            <a:endParaRPr lang="fr-FR" sz="1000" dirty="0"/>
          </a:p>
        </p:txBody>
      </p:sp>
      <p:pic>
        <p:nvPicPr>
          <p:cNvPr id="10" name="Image 9">
            <a:extLst>
              <a:ext uri="{FF2B5EF4-FFF2-40B4-BE49-F238E27FC236}">
                <a16:creationId xmlns:a16="http://schemas.microsoft.com/office/drawing/2014/main" id="{FE5F6AFF-7BCE-4AA3-B704-A7DB62C077B8}"/>
              </a:ext>
            </a:extLst>
          </p:cNvPr>
          <p:cNvPicPr>
            <a:picLocks noChangeAspect="1"/>
          </p:cNvPicPr>
          <p:nvPr/>
        </p:nvPicPr>
        <p:blipFill>
          <a:blip r:embed="rId2"/>
          <a:stretch>
            <a:fillRect/>
          </a:stretch>
        </p:blipFill>
        <p:spPr>
          <a:xfrm>
            <a:off x="4458764" y="5832406"/>
            <a:ext cx="355459" cy="391486"/>
          </a:xfrm>
          <a:prstGeom prst="rect">
            <a:avLst/>
          </a:prstGeom>
        </p:spPr>
      </p:pic>
      <p:pic>
        <p:nvPicPr>
          <p:cNvPr id="17" name="Image 16">
            <a:extLst>
              <a:ext uri="{FF2B5EF4-FFF2-40B4-BE49-F238E27FC236}">
                <a16:creationId xmlns:a16="http://schemas.microsoft.com/office/drawing/2014/main" id="{6949CED9-E131-4787-850D-0A3034B4F362}"/>
              </a:ext>
            </a:extLst>
          </p:cNvPr>
          <p:cNvPicPr>
            <a:picLocks noChangeAspect="1"/>
          </p:cNvPicPr>
          <p:nvPr/>
        </p:nvPicPr>
        <p:blipFill>
          <a:blip r:embed="rId3"/>
          <a:stretch>
            <a:fillRect/>
          </a:stretch>
        </p:blipFill>
        <p:spPr>
          <a:xfrm>
            <a:off x="6100445" y="6355204"/>
            <a:ext cx="351675" cy="339794"/>
          </a:xfrm>
          <a:prstGeom prst="rect">
            <a:avLst/>
          </a:prstGeom>
        </p:spPr>
      </p:pic>
      <p:pic>
        <p:nvPicPr>
          <p:cNvPr id="19" name="Image 18">
            <a:extLst>
              <a:ext uri="{FF2B5EF4-FFF2-40B4-BE49-F238E27FC236}">
                <a16:creationId xmlns:a16="http://schemas.microsoft.com/office/drawing/2014/main" id="{334C4F73-3629-4385-85CE-8FE7281DD151}"/>
              </a:ext>
            </a:extLst>
          </p:cNvPr>
          <p:cNvPicPr>
            <a:picLocks noChangeAspect="1"/>
          </p:cNvPicPr>
          <p:nvPr/>
        </p:nvPicPr>
        <p:blipFill>
          <a:blip r:embed="rId4"/>
          <a:stretch>
            <a:fillRect/>
          </a:stretch>
        </p:blipFill>
        <p:spPr>
          <a:xfrm>
            <a:off x="10012881" y="3901894"/>
            <a:ext cx="2040076" cy="1611074"/>
          </a:xfrm>
          <a:prstGeom prst="rect">
            <a:avLst/>
          </a:prstGeom>
        </p:spPr>
      </p:pic>
      <p:grpSp>
        <p:nvGrpSpPr>
          <p:cNvPr id="6" name="Groupe 5">
            <a:extLst>
              <a:ext uri="{FF2B5EF4-FFF2-40B4-BE49-F238E27FC236}">
                <a16:creationId xmlns:a16="http://schemas.microsoft.com/office/drawing/2014/main" id="{E2C40C1B-06EE-413C-87B2-A52593EFCD64}"/>
              </a:ext>
            </a:extLst>
          </p:cNvPr>
          <p:cNvGrpSpPr/>
          <p:nvPr/>
        </p:nvGrpSpPr>
        <p:grpSpPr>
          <a:xfrm>
            <a:off x="7306953" y="4426144"/>
            <a:ext cx="2619375" cy="2082950"/>
            <a:chOff x="7306953" y="4426144"/>
            <a:chExt cx="2619375" cy="2082950"/>
          </a:xfrm>
        </p:grpSpPr>
        <p:pic>
          <p:nvPicPr>
            <p:cNvPr id="20" name="Image 19">
              <a:extLst>
                <a:ext uri="{FF2B5EF4-FFF2-40B4-BE49-F238E27FC236}">
                  <a16:creationId xmlns:a16="http://schemas.microsoft.com/office/drawing/2014/main" id="{627D59AC-0765-4BE2-8245-AC326C5B297E}"/>
                </a:ext>
              </a:extLst>
            </p:cNvPr>
            <p:cNvPicPr>
              <a:picLocks noChangeAspect="1"/>
            </p:cNvPicPr>
            <p:nvPr/>
          </p:nvPicPr>
          <p:blipFill>
            <a:blip r:embed="rId5"/>
            <a:stretch>
              <a:fillRect/>
            </a:stretch>
          </p:blipFill>
          <p:spPr>
            <a:xfrm>
              <a:off x="7306953" y="4766019"/>
              <a:ext cx="2619375" cy="1743075"/>
            </a:xfrm>
            <a:prstGeom prst="rect">
              <a:avLst/>
            </a:prstGeom>
          </p:spPr>
        </p:pic>
        <p:sp>
          <p:nvSpPr>
            <p:cNvPr id="21" name="Ellipse 20">
              <a:extLst>
                <a:ext uri="{FF2B5EF4-FFF2-40B4-BE49-F238E27FC236}">
                  <a16:creationId xmlns:a16="http://schemas.microsoft.com/office/drawing/2014/main" id="{1E61B780-EE71-4B7A-949F-A02FF280FF0D}"/>
                </a:ext>
              </a:extLst>
            </p:cNvPr>
            <p:cNvSpPr/>
            <p:nvPr/>
          </p:nvSpPr>
          <p:spPr>
            <a:xfrm>
              <a:off x="8174941" y="4883125"/>
              <a:ext cx="718139" cy="5880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3" name="Connecteur droit 22">
              <a:extLst>
                <a:ext uri="{FF2B5EF4-FFF2-40B4-BE49-F238E27FC236}">
                  <a16:creationId xmlns:a16="http://schemas.microsoft.com/office/drawing/2014/main" id="{65F06DE0-B8A5-40BD-9BCB-0F0BB3BAFCA3}"/>
                </a:ext>
              </a:extLst>
            </p:cNvPr>
            <p:cNvCxnSpPr>
              <a:cxnSpLocks/>
              <a:stCxn id="21" idx="7"/>
            </p:cNvCxnSpPr>
            <p:nvPr/>
          </p:nvCxnSpPr>
          <p:spPr>
            <a:xfrm flipV="1">
              <a:off x="8787911" y="4646240"/>
              <a:ext cx="191722" cy="32300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ZoneTexte 23">
              <a:extLst>
                <a:ext uri="{FF2B5EF4-FFF2-40B4-BE49-F238E27FC236}">
                  <a16:creationId xmlns:a16="http://schemas.microsoft.com/office/drawing/2014/main" id="{0643F010-3065-4902-B4EE-E3C5CC4460E5}"/>
                </a:ext>
              </a:extLst>
            </p:cNvPr>
            <p:cNvSpPr txBox="1"/>
            <p:nvPr/>
          </p:nvSpPr>
          <p:spPr>
            <a:xfrm>
              <a:off x="8787911" y="4426144"/>
              <a:ext cx="987771" cy="253916"/>
            </a:xfrm>
            <a:prstGeom prst="rect">
              <a:avLst/>
            </a:prstGeom>
            <a:noFill/>
          </p:spPr>
          <p:txBody>
            <a:bodyPr wrap="none" rtlCol="0">
              <a:spAutoFit/>
            </a:bodyPr>
            <a:lstStyle/>
            <a:p>
              <a:r>
                <a:rPr lang="fr-FR" sz="1050" dirty="0">
                  <a:solidFill>
                    <a:schemeClr val="bg2">
                      <a:lumMod val="75000"/>
                    </a:schemeClr>
                  </a:solidFill>
                </a:rPr>
                <a:t>Rhinophores</a:t>
              </a:r>
            </a:p>
          </p:txBody>
        </p:sp>
      </p:grpSp>
      <p:pic>
        <p:nvPicPr>
          <p:cNvPr id="28" name="Image 27">
            <a:extLst>
              <a:ext uri="{FF2B5EF4-FFF2-40B4-BE49-F238E27FC236}">
                <a16:creationId xmlns:a16="http://schemas.microsoft.com/office/drawing/2014/main" id="{6F84BCD0-AE3A-4037-8464-07CCE49E1680}"/>
              </a:ext>
            </a:extLst>
          </p:cNvPr>
          <p:cNvPicPr>
            <a:picLocks noChangeAspect="1"/>
          </p:cNvPicPr>
          <p:nvPr/>
        </p:nvPicPr>
        <p:blipFill>
          <a:blip r:embed="rId6"/>
          <a:stretch>
            <a:fillRect/>
          </a:stretch>
        </p:blipFill>
        <p:spPr>
          <a:xfrm>
            <a:off x="8075042" y="1388337"/>
            <a:ext cx="3611617" cy="2405393"/>
          </a:xfrm>
          <a:prstGeom prst="rect">
            <a:avLst/>
          </a:prstGeom>
        </p:spPr>
      </p:pic>
      <p:pic>
        <p:nvPicPr>
          <p:cNvPr id="30" name="Image 29">
            <a:extLst>
              <a:ext uri="{FF2B5EF4-FFF2-40B4-BE49-F238E27FC236}">
                <a16:creationId xmlns:a16="http://schemas.microsoft.com/office/drawing/2014/main" id="{1F26EB18-277E-44A7-B00B-EA7F950A6AFC}"/>
              </a:ext>
            </a:extLst>
          </p:cNvPr>
          <p:cNvPicPr>
            <a:picLocks noChangeAspect="1"/>
          </p:cNvPicPr>
          <p:nvPr/>
        </p:nvPicPr>
        <p:blipFill>
          <a:blip r:embed="rId7"/>
          <a:stretch>
            <a:fillRect/>
          </a:stretch>
        </p:blipFill>
        <p:spPr>
          <a:xfrm>
            <a:off x="10076689" y="5621021"/>
            <a:ext cx="1198932" cy="922575"/>
          </a:xfrm>
          <a:prstGeom prst="rect">
            <a:avLst/>
          </a:prstGeom>
        </p:spPr>
      </p:pic>
      <p:sp>
        <p:nvSpPr>
          <p:cNvPr id="31" name="ZoneTexte 30">
            <a:extLst>
              <a:ext uri="{FF2B5EF4-FFF2-40B4-BE49-F238E27FC236}">
                <a16:creationId xmlns:a16="http://schemas.microsoft.com/office/drawing/2014/main" id="{3CA2434B-2C25-4C0E-A14E-7AE75015E240}"/>
              </a:ext>
            </a:extLst>
          </p:cNvPr>
          <p:cNvSpPr txBox="1"/>
          <p:nvPr/>
        </p:nvSpPr>
        <p:spPr>
          <a:xfrm>
            <a:off x="11280147" y="5712976"/>
            <a:ext cx="802087" cy="738664"/>
          </a:xfrm>
          <a:prstGeom prst="rect">
            <a:avLst/>
          </a:prstGeom>
          <a:noFill/>
        </p:spPr>
        <p:txBody>
          <a:bodyPr wrap="square" rtlCol="0">
            <a:spAutoFit/>
          </a:bodyPr>
          <a:lstStyle/>
          <a:p>
            <a:r>
              <a:rPr lang="fr-FR" sz="1050" dirty="0">
                <a:solidFill>
                  <a:schemeClr val="bg2">
                    <a:lumMod val="75000"/>
                  </a:schemeClr>
                </a:solidFill>
              </a:rPr>
              <a:t>Ponte en forme de spaghetti roses</a:t>
            </a:r>
          </a:p>
        </p:txBody>
      </p:sp>
      <p:sp>
        <p:nvSpPr>
          <p:cNvPr id="2" name="ZoneTexte 1">
            <a:extLst>
              <a:ext uri="{FF2B5EF4-FFF2-40B4-BE49-F238E27FC236}">
                <a16:creationId xmlns:a16="http://schemas.microsoft.com/office/drawing/2014/main" id="{B5BF1779-F8F3-48DF-AD4C-806D1C341CBA}"/>
              </a:ext>
            </a:extLst>
          </p:cNvPr>
          <p:cNvSpPr txBox="1"/>
          <p:nvPr/>
        </p:nvSpPr>
        <p:spPr>
          <a:xfrm>
            <a:off x="10289303" y="6602765"/>
            <a:ext cx="1889122" cy="246221"/>
          </a:xfrm>
          <a:prstGeom prst="rect">
            <a:avLst/>
          </a:prstGeom>
          <a:solidFill>
            <a:schemeClr val="tx1"/>
          </a:solidFill>
        </p:spPr>
        <p:txBody>
          <a:bodyPr wrap="square" rtlCol="0">
            <a:spAutoFit/>
          </a:bodyPr>
          <a:lstStyle/>
          <a:p>
            <a:pPr algn="r"/>
            <a:r>
              <a:rPr lang="fr-FR" sz="1000" dirty="0">
                <a:solidFill>
                  <a:schemeClr val="bg2">
                    <a:lumMod val="75000"/>
                  </a:schemeClr>
                </a:solidFill>
              </a:rPr>
              <a:t>Source : site doris.FFESSM.fr</a:t>
            </a:r>
          </a:p>
        </p:txBody>
      </p:sp>
    </p:spTree>
    <p:extLst>
      <p:ext uri="{BB962C8B-B14F-4D97-AF65-F5344CB8AC3E}">
        <p14:creationId xmlns:p14="http://schemas.microsoft.com/office/powerpoint/2010/main" val="731455396"/>
      </p:ext>
    </p:extLst>
  </p:cSld>
  <p:clrMapOvr>
    <a:masterClrMapping/>
  </p:clrMapOvr>
</p:sld>
</file>

<file path=ppt/theme/theme1.xml><?xml version="1.0" encoding="utf-8"?>
<a:theme xmlns:a="http://schemas.openxmlformats.org/drawingml/2006/main" name="Secteur">
  <a:themeElements>
    <a:clrScheme name="Secteu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eu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eu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
  <TotalTime>113</TotalTime>
  <Words>357</Words>
  <Application>Microsoft Office PowerPoint</Application>
  <PresentationFormat>Grand écran</PresentationFormat>
  <Paragraphs>16</Paragraphs>
  <Slides>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vt:i4>
      </vt:variant>
    </vt:vector>
  </HeadingPairs>
  <TitlesOfParts>
    <vt:vector size="6" baseType="lpstr">
      <vt:lpstr>Brush Script MT</vt:lpstr>
      <vt:lpstr>Century Gothic</vt:lpstr>
      <vt:lpstr>Comic Sans MS</vt:lpstr>
      <vt:lpstr>Wingdings 3</vt:lpstr>
      <vt:lpstr>Secteur</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Guillaume VALERIANI</dc:creator>
  <cp:lastModifiedBy>Guillaume VALERIANI</cp:lastModifiedBy>
  <cp:revision>18</cp:revision>
  <dcterms:created xsi:type="dcterms:W3CDTF">2020-09-30T18:21:19Z</dcterms:created>
  <dcterms:modified xsi:type="dcterms:W3CDTF">2020-10-10T15:38:03Z</dcterms:modified>
</cp:coreProperties>
</file>