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F93"/>
    <a:srgbClr val="0658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0845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1F6151CA-BA7D-4CB3-A894-5DE2DB8BCDDB}" type="datetimeFigureOut">
              <a:rPr lang="fr-FR" smtClean="0"/>
              <a:t>11/10/2020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6112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79628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32019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165170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38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47141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942347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06902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pic>
        <p:nvPicPr>
          <p:cNvPr id="7" name="Image 6">
            <a:extLst>
              <a:ext uri="{FF2B5EF4-FFF2-40B4-BE49-F238E27FC236}">
                <a16:creationId xmlns:a16="http://schemas.microsoft.com/office/drawing/2014/main" id="{E94EF71E-DC9C-4A55-A938-7FDAED1D3A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0239" y="266782"/>
            <a:ext cx="1027946" cy="838036"/>
          </a:xfrm>
          <a:prstGeom prst="rect">
            <a:avLst/>
          </a:prstGeom>
        </p:spPr>
      </p:pic>
      <p:cxnSp>
        <p:nvCxnSpPr>
          <p:cNvPr id="8" name="Connecteur droit 7">
            <a:extLst>
              <a:ext uri="{FF2B5EF4-FFF2-40B4-BE49-F238E27FC236}">
                <a16:creationId xmlns:a16="http://schemas.microsoft.com/office/drawing/2014/main" id="{37A52F4B-8923-400A-96B8-21A52645EF8B}"/>
              </a:ext>
            </a:extLst>
          </p:cNvPr>
          <p:cNvCxnSpPr>
            <a:cxnSpLocks/>
          </p:cNvCxnSpPr>
          <p:nvPr userDrawn="1"/>
        </p:nvCxnSpPr>
        <p:spPr>
          <a:xfrm>
            <a:off x="0" y="1266825"/>
            <a:ext cx="12192000" cy="0"/>
          </a:xfrm>
          <a:prstGeom prst="line">
            <a:avLst/>
          </a:prstGeom>
          <a:ln w="57150">
            <a:solidFill>
              <a:schemeClr val="bg2">
                <a:lumMod val="75000"/>
              </a:schemeClr>
            </a:solidFill>
          </a:ln>
        </p:spPr>
        <p:style>
          <a:lnRef idx="3">
            <a:schemeClr val="accent4"/>
          </a:lnRef>
          <a:fillRef idx="0">
            <a:schemeClr val="accent4"/>
          </a:fillRef>
          <a:effectRef idx="2">
            <a:schemeClr val="accent4"/>
          </a:effectRef>
          <a:fontRef idx="minor">
            <a:schemeClr val="tx1"/>
          </a:fontRef>
        </p:style>
      </p:cxnSp>
      <p:sp>
        <p:nvSpPr>
          <p:cNvPr id="9" name="ZoneTexte 8">
            <a:extLst>
              <a:ext uri="{FF2B5EF4-FFF2-40B4-BE49-F238E27FC236}">
                <a16:creationId xmlns:a16="http://schemas.microsoft.com/office/drawing/2014/main" id="{289D0645-3E7F-4266-B42D-952F6E1E283D}"/>
              </a:ext>
            </a:extLst>
          </p:cNvPr>
          <p:cNvSpPr txBox="1"/>
          <p:nvPr userDrawn="1"/>
        </p:nvSpPr>
        <p:spPr>
          <a:xfrm>
            <a:off x="1485812" y="138113"/>
            <a:ext cx="2892138" cy="1107996"/>
          </a:xfrm>
          <a:prstGeom prst="rect">
            <a:avLst/>
          </a:prstGeom>
          <a:noFill/>
        </p:spPr>
        <p:txBody>
          <a:bodyPr wrap="none" rtlCol="0">
            <a:spAutoFit/>
          </a:bodyPr>
          <a:lstStyle/>
          <a:p>
            <a:r>
              <a:rPr lang="fr-FR" sz="6600" b="0" dirty="0">
                <a:solidFill>
                  <a:schemeClr val="bg2">
                    <a:lumMod val="75000"/>
                  </a:schemeClr>
                </a:solidFill>
                <a:latin typeface="Brush Script MT" panose="03060802040406070304" pitchFamily="66" charset="0"/>
              </a:rPr>
              <a:t>Fiche Bio</a:t>
            </a:r>
          </a:p>
        </p:txBody>
      </p:sp>
    </p:spTree>
    <p:extLst>
      <p:ext uri="{BB962C8B-B14F-4D97-AF65-F5344CB8AC3E}">
        <p14:creationId xmlns:p14="http://schemas.microsoft.com/office/powerpoint/2010/main" val="385909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pic>
        <p:nvPicPr>
          <p:cNvPr id="7" name="Image 6">
            <a:extLst>
              <a:ext uri="{FF2B5EF4-FFF2-40B4-BE49-F238E27FC236}">
                <a16:creationId xmlns:a16="http://schemas.microsoft.com/office/drawing/2014/main" id="{D81919DB-9CA2-4F5F-AA65-364770D1D5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66351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F6151CA-BA7D-4CB3-A894-5DE2DB8BCDDB}" type="datetimeFigureOut">
              <a:rPr lang="fr-FR" smtClean="0"/>
              <a:t>11/10/2020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4DEA5EE6-93DA-42E6-9316-4DEBFC5C37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34340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F6151CA-BA7D-4CB3-A894-5DE2DB8BCDDB}" type="datetimeFigureOut">
              <a:rPr lang="fr-FR" smtClean="0"/>
              <a:t>11/10/2020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159E7D-841A-4ECA-A438-2FD7BA9870BF}" type="slidenum">
              <a:rPr lang="fr-FR" smtClean="0"/>
              <a:t>‹N°›</a:t>
            </a:fld>
            <a:endParaRPr lang="fr-FR"/>
          </a:p>
        </p:txBody>
      </p:sp>
      <p:pic>
        <p:nvPicPr>
          <p:cNvPr id="10" name="Image 9">
            <a:extLst>
              <a:ext uri="{FF2B5EF4-FFF2-40B4-BE49-F238E27FC236}">
                <a16:creationId xmlns:a16="http://schemas.microsoft.com/office/drawing/2014/main" id="{E14CB49A-B03B-4BAB-B88D-4966DA1D42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43772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F6151CA-BA7D-4CB3-A894-5DE2DB8BCDDB}" type="datetimeFigureOut">
              <a:rPr lang="fr-FR" smtClean="0"/>
              <a:t>11/10/2020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159E7D-841A-4ECA-A438-2FD7BA9870BF}" type="slidenum">
              <a:rPr lang="fr-FR" smtClean="0"/>
              <a:t>‹N°›</a:t>
            </a:fld>
            <a:endParaRPr lang="fr-FR"/>
          </a:p>
        </p:txBody>
      </p:sp>
      <p:pic>
        <p:nvPicPr>
          <p:cNvPr id="6" name="Image 5">
            <a:extLst>
              <a:ext uri="{FF2B5EF4-FFF2-40B4-BE49-F238E27FC236}">
                <a16:creationId xmlns:a16="http://schemas.microsoft.com/office/drawing/2014/main" id="{C26F4B32-6593-4C51-A5C7-F137C100EE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192647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151CA-BA7D-4CB3-A894-5DE2DB8BCDDB}" type="datetimeFigureOut">
              <a:rPr lang="fr-FR" smtClean="0"/>
              <a:t>11/10/2020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159E7D-841A-4ECA-A438-2FD7BA9870BF}" type="slidenum">
              <a:rPr lang="fr-FR" smtClean="0"/>
              <a:t>‹N°›</a:t>
            </a:fld>
            <a:endParaRPr lang="fr-FR"/>
          </a:p>
        </p:txBody>
      </p:sp>
      <p:pic>
        <p:nvPicPr>
          <p:cNvPr id="5" name="Image 4">
            <a:extLst>
              <a:ext uri="{FF2B5EF4-FFF2-40B4-BE49-F238E27FC236}">
                <a16:creationId xmlns:a16="http://schemas.microsoft.com/office/drawing/2014/main" id="{FDFE1475-6E37-4BB8-A2FC-9B9167E3E7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260303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6151CA-BA7D-4CB3-A894-5DE2DB8BCDDB}" type="datetimeFigureOut">
              <a:rPr lang="fr-FR" smtClean="0"/>
              <a:t>11/10/2020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D44A78E1-DD7D-4F95-B352-997C6FAEC8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100449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6151CA-BA7D-4CB3-A894-5DE2DB8BCDDB}" type="datetimeFigureOut">
              <a:rPr lang="fr-FR" smtClean="0"/>
              <a:t>11/10/2020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0170D47A-EFA9-4805-B192-684D12E2F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81188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F6151CA-BA7D-4CB3-A894-5DE2DB8BCDDB}" type="datetimeFigureOut">
              <a:rPr lang="fr-FR" smtClean="0"/>
              <a:t>11/10/2020</a:t>
            </a:fld>
            <a:endParaRPr lang="fr-F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F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7159E7D-841A-4ECA-A438-2FD7BA9870BF}" type="slidenum">
              <a:rPr lang="fr-FR" smtClean="0"/>
              <a:t>‹N°›</a:t>
            </a:fld>
            <a:endParaRPr lang="fr-FR"/>
          </a:p>
        </p:txBody>
      </p:sp>
      <p:pic>
        <p:nvPicPr>
          <p:cNvPr id="13" name="Image 12">
            <a:extLst>
              <a:ext uri="{FF2B5EF4-FFF2-40B4-BE49-F238E27FC236}">
                <a16:creationId xmlns:a16="http://schemas.microsoft.com/office/drawing/2014/main" id="{2764FC99-2FAD-48F5-856D-EE0132FF0789}"/>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70239" y="266782"/>
            <a:ext cx="1027946" cy="838036"/>
          </a:xfrm>
          <a:prstGeom prst="rect">
            <a:avLst/>
          </a:prstGeom>
        </p:spPr>
      </p:pic>
      <p:cxnSp>
        <p:nvCxnSpPr>
          <p:cNvPr id="14" name="Connecteur droit 13">
            <a:extLst>
              <a:ext uri="{FF2B5EF4-FFF2-40B4-BE49-F238E27FC236}">
                <a16:creationId xmlns:a16="http://schemas.microsoft.com/office/drawing/2014/main" id="{573DE984-2D62-4026-A032-12A88F0C622F}"/>
              </a:ext>
            </a:extLst>
          </p:cNvPr>
          <p:cNvCxnSpPr>
            <a:cxnSpLocks/>
          </p:cNvCxnSpPr>
          <p:nvPr userDrawn="1"/>
        </p:nvCxnSpPr>
        <p:spPr>
          <a:xfrm>
            <a:off x="0" y="1266825"/>
            <a:ext cx="12192000" cy="0"/>
          </a:xfrm>
          <a:prstGeom prst="line">
            <a:avLst/>
          </a:prstGeom>
          <a:ln w="57150">
            <a:solidFill>
              <a:schemeClr val="bg2">
                <a:lumMod val="75000"/>
              </a:schemeClr>
            </a:solidFill>
          </a:ln>
        </p:spPr>
        <p:style>
          <a:lnRef idx="3">
            <a:schemeClr val="accent4"/>
          </a:lnRef>
          <a:fillRef idx="0">
            <a:schemeClr val="accent4"/>
          </a:fillRef>
          <a:effectRef idx="2">
            <a:schemeClr val="accent4"/>
          </a:effectRef>
          <a:fontRef idx="minor">
            <a:schemeClr val="tx1"/>
          </a:fontRef>
        </p:style>
      </p:cxnSp>
      <p:sp>
        <p:nvSpPr>
          <p:cNvPr id="15" name="ZoneTexte 14">
            <a:extLst>
              <a:ext uri="{FF2B5EF4-FFF2-40B4-BE49-F238E27FC236}">
                <a16:creationId xmlns:a16="http://schemas.microsoft.com/office/drawing/2014/main" id="{B73F8C86-F8F4-480C-BC51-DB4502ACEAB0}"/>
              </a:ext>
            </a:extLst>
          </p:cNvPr>
          <p:cNvSpPr txBox="1"/>
          <p:nvPr userDrawn="1"/>
        </p:nvSpPr>
        <p:spPr>
          <a:xfrm>
            <a:off x="1485812" y="138113"/>
            <a:ext cx="2892138" cy="1107996"/>
          </a:xfrm>
          <a:prstGeom prst="rect">
            <a:avLst/>
          </a:prstGeom>
          <a:noFill/>
        </p:spPr>
        <p:txBody>
          <a:bodyPr wrap="none" rtlCol="0">
            <a:spAutoFit/>
          </a:bodyPr>
          <a:lstStyle/>
          <a:p>
            <a:r>
              <a:rPr lang="fr-FR" sz="6600" b="0" dirty="0">
                <a:solidFill>
                  <a:schemeClr val="bg2">
                    <a:lumMod val="75000"/>
                  </a:schemeClr>
                </a:solidFill>
                <a:latin typeface="Brush Script MT" panose="03060802040406070304" pitchFamily="66" charset="0"/>
              </a:rPr>
              <a:t>Fiche Bio</a:t>
            </a:r>
          </a:p>
        </p:txBody>
      </p:sp>
    </p:spTree>
    <p:extLst>
      <p:ext uri="{BB962C8B-B14F-4D97-AF65-F5344CB8AC3E}">
        <p14:creationId xmlns:p14="http://schemas.microsoft.com/office/powerpoint/2010/main" val="233244744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2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66DF41-B2BC-4E73-B24E-81CFF32239CA}"/>
              </a:ext>
            </a:extLst>
          </p:cNvPr>
          <p:cNvSpPr>
            <a:spLocks noGrp="1"/>
          </p:cNvSpPr>
          <p:nvPr>
            <p:ph idx="1"/>
          </p:nvPr>
        </p:nvSpPr>
        <p:spPr>
          <a:xfrm>
            <a:off x="33336" y="1664533"/>
            <a:ext cx="7273341" cy="3997976"/>
          </a:xfrm>
        </p:spPr>
        <p:txBody>
          <a:bodyPr>
            <a:noAutofit/>
          </a:bodyPr>
          <a:lstStyle/>
          <a:p>
            <a:pPr>
              <a:spcBef>
                <a:spcPts val="300"/>
              </a:spcBef>
              <a:spcAft>
                <a:spcPts val="300"/>
              </a:spcAft>
              <a:buClr>
                <a:schemeClr val="bg2"/>
              </a:buClr>
            </a:pPr>
            <a:r>
              <a:rPr lang="fr-FR" sz="1200" dirty="0"/>
              <a:t>Bien connu des plongeurs le congre commun se rencontre dans les rochers, les failles ou les épaves de la zone côtière. Il est présent de la mer du Nord à l'Atlantique central (Maroc, Canaries) ainsi qu’en Méditerranée.</a:t>
            </a:r>
          </a:p>
          <a:p>
            <a:pPr>
              <a:spcBef>
                <a:spcPts val="300"/>
              </a:spcBef>
              <a:spcAft>
                <a:spcPts val="300"/>
              </a:spcAft>
              <a:buClr>
                <a:schemeClr val="bg2"/>
              </a:buClr>
            </a:pPr>
            <a:r>
              <a:rPr lang="fr-FR" sz="1200" dirty="0"/>
              <a:t>De forme serpentiforme, il a une taille moyenne de 2m pour 40Kg mais il peut atteindre plus de 3m et peser plus de 60Kg.</a:t>
            </a:r>
          </a:p>
          <a:p>
            <a:pPr>
              <a:spcBef>
                <a:spcPts val="300"/>
              </a:spcBef>
              <a:spcAft>
                <a:spcPts val="300"/>
              </a:spcAft>
              <a:buClr>
                <a:schemeClr val="bg2"/>
              </a:buClr>
            </a:pPr>
            <a:r>
              <a:rPr lang="fr-FR" sz="1200" dirty="0"/>
              <a:t>Ce grand prédateur carnivore se cache le jour ne laissant que sa tête visible. Il sort de son trou la nuit pour chasser des poissons, des mollusques et des crustacés. Les puissantes mâchoires du congre qui lui permettent de briser les carapaces des crabes ou d’arracher les tentacules des poulpes en tournant sur lui-même comme une toupie.</a:t>
            </a:r>
            <a:br>
              <a:rPr lang="fr-FR" sz="1200" dirty="0"/>
            </a:br>
            <a:r>
              <a:rPr lang="fr-FR" sz="1200" dirty="0"/>
              <a:t>Hormis l’homme, son prédateur connu est le phoque gris.</a:t>
            </a:r>
          </a:p>
          <a:p>
            <a:pPr>
              <a:spcBef>
                <a:spcPts val="300"/>
              </a:spcBef>
              <a:spcAft>
                <a:spcPts val="300"/>
              </a:spcAft>
              <a:buClr>
                <a:schemeClr val="bg2"/>
              </a:buClr>
            </a:pPr>
            <a:r>
              <a:rPr lang="fr-FR" sz="1200" dirty="0"/>
              <a:t>Son mode de reproduction est peu connu. Il semble qu’il ne se reproduise qu’une fois dans sa vie dans des zones situées au large et à grande profondeur (entre 1 000 et 4 000m) avant de mourir. Ceux que nous voyons en plongée ne se sont donc pas reproduits. Les œufs se transforment en larves qui dériveraient dans le plancton durant 1 à 2 ans. Les larves se transformeraient en alevins à l’approche de la côte. Le conge se reproduirait à l’âge de 5 ans. </a:t>
            </a:r>
          </a:p>
          <a:p>
            <a:pPr>
              <a:spcBef>
                <a:spcPts val="300"/>
              </a:spcBef>
              <a:spcAft>
                <a:spcPts val="300"/>
              </a:spcAft>
              <a:buClr>
                <a:schemeClr val="bg2"/>
              </a:buClr>
            </a:pPr>
            <a:r>
              <a:rPr lang="fr-FR" sz="1200" dirty="0"/>
              <a:t>Le congre est un animal solitaire, mais il n'est pas rare de le voir partager son abri avec d'autres congénères.</a:t>
            </a:r>
            <a:br>
              <a:rPr lang="fr-FR" sz="1200" dirty="0"/>
            </a:br>
            <a:r>
              <a:rPr lang="fr-FR" sz="1200" dirty="0"/>
              <a:t>Si vous voyez un congre en plongée regardez bien autour de lui, vous verrez sûrement des crevettes. Elles nettoient les dents et la peau des congres et se nourrissent de ses restes. </a:t>
            </a:r>
          </a:p>
          <a:p>
            <a:pPr>
              <a:spcBef>
                <a:spcPts val="300"/>
              </a:spcBef>
              <a:spcAft>
                <a:spcPts val="300"/>
              </a:spcAft>
              <a:buClr>
                <a:schemeClr val="bg2"/>
              </a:buClr>
            </a:pPr>
            <a:r>
              <a:rPr lang="fr-FR" sz="1200" dirty="0"/>
              <a:t>Bien que le congre soit un animal inoffensif, il ne vaut mieux pas approcher ses doigts.</a:t>
            </a:r>
          </a:p>
          <a:p>
            <a:pPr>
              <a:spcBef>
                <a:spcPts val="300"/>
              </a:spcBef>
              <a:spcAft>
                <a:spcPts val="300"/>
              </a:spcAft>
              <a:buClr>
                <a:schemeClr val="bg2"/>
              </a:buClr>
            </a:pPr>
            <a:endParaRPr lang="fr-FR" sz="1200" dirty="0"/>
          </a:p>
        </p:txBody>
      </p:sp>
      <p:sp>
        <p:nvSpPr>
          <p:cNvPr id="4" name="ZoneTexte 3">
            <a:extLst>
              <a:ext uri="{FF2B5EF4-FFF2-40B4-BE49-F238E27FC236}">
                <a16:creationId xmlns:a16="http://schemas.microsoft.com/office/drawing/2014/main" id="{5EB7B83B-7703-48A1-8A96-E903DB933BC6}"/>
              </a:ext>
            </a:extLst>
          </p:cNvPr>
          <p:cNvSpPr txBox="1"/>
          <p:nvPr/>
        </p:nvSpPr>
        <p:spPr>
          <a:xfrm>
            <a:off x="6689411" y="370615"/>
            <a:ext cx="5389617" cy="830997"/>
          </a:xfrm>
          <a:prstGeom prst="rect">
            <a:avLst/>
          </a:prstGeom>
          <a:noFill/>
        </p:spPr>
        <p:txBody>
          <a:bodyPr wrap="none" rtlCol="0">
            <a:spAutoFit/>
          </a:bodyPr>
          <a:lstStyle/>
          <a:p>
            <a:r>
              <a:rPr lang="fr-FR" sz="4800" i="1" dirty="0">
                <a:solidFill>
                  <a:srgbClr val="0070C0"/>
                </a:solidFill>
                <a:latin typeface="Comic Sans MS" panose="030F0702030302020204" pitchFamily="66" charset="0"/>
              </a:rPr>
              <a:t>Le congre commun</a:t>
            </a:r>
          </a:p>
        </p:txBody>
      </p:sp>
      <p:sp>
        <p:nvSpPr>
          <p:cNvPr id="5" name="ZoneTexte 4">
            <a:extLst>
              <a:ext uri="{FF2B5EF4-FFF2-40B4-BE49-F238E27FC236}">
                <a16:creationId xmlns:a16="http://schemas.microsoft.com/office/drawing/2014/main" id="{C0148C19-EBE4-4F0B-8172-D25DFF234B6F}"/>
              </a:ext>
            </a:extLst>
          </p:cNvPr>
          <p:cNvSpPr txBox="1"/>
          <p:nvPr/>
        </p:nvSpPr>
        <p:spPr>
          <a:xfrm>
            <a:off x="10943781" y="112991"/>
            <a:ext cx="1135247" cy="369332"/>
          </a:xfrm>
          <a:prstGeom prst="rect">
            <a:avLst/>
          </a:prstGeom>
          <a:noFill/>
        </p:spPr>
        <p:txBody>
          <a:bodyPr wrap="none" rtlCol="0">
            <a:spAutoFit/>
          </a:bodyPr>
          <a:lstStyle/>
          <a:p>
            <a:r>
              <a:rPr lang="fr-FR" dirty="0">
                <a:solidFill>
                  <a:schemeClr val="accent1">
                    <a:lumMod val="75000"/>
                  </a:schemeClr>
                </a:solidFill>
                <a:latin typeface="Brush Script MT" panose="03060802040406070304" pitchFamily="66" charset="0"/>
              </a:rPr>
              <a:t>Novembre 20</a:t>
            </a:r>
          </a:p>
        </p:txBody>
      </p:sp>
      <p:sp>
        <p:nvSpPr>
          <p:cNvPr id="7" name="Rectangle : coins arrondis 6">
            <a:extLst>
              <a:ext uri="{FF2B5EF4-FFF2-40B4-BE49-F238E27FC236}">
                <a16:creationId xmlns:a16="http://schemas.microsoft.com/office/drawing/2014/main" id="{F64C3556-4DB9-4A68-A0D4-AB8779D43320}"/>
              </a:ext>
            </a:extLst>
          </p:cNvPr>
          <p:cNvSpPr/>
          <p:nvPr/>
        </p:nvSpPr>
        <p:spPr>
          <a:xfrm>
            <a:off x="200024" y="5909093"/>
            <a:ext cx="3448050" cy="859957"/>
          </a:xfrm>
          <a:prstGeom prst="roundRect">
            <a:avLst/>
          </a:prstGeom>
          <a:solidFill>
            <a:srgbClr val="0B5F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t>Origine du nom :</a:t>
            </a:r>
          </a:p>
          <a:p>
            <a:r>
              <a:rPr lang="fr-FR" sz="1200" dirty="0"/>
              <a:t>Le nom congre aurait été donné par les romains qui le consommaient.</a:t>
            </a:r>
          </a:p>
          <a:p>
            <a:r>
              <a:rPr lang="fr-FR" sz="1200" i="1" dirty="0" err="1"/>
              <a:t>Conger</a:t>
            </a:r>
            <a:r>
              <a:rPr lang="fr-FR" sz="1200" dirty="0"/>
              <a:t> signifie « Anguille de mer » en latin.</a:t>
            </a:r>
          </a:p>
        </p:txBody>
      </p:sp>
      <p:pic>
        <p:nvPicPr>
          <p:cNvPr id="9" name="Picture 6" descr="D:\Doc\plongée\animations\présentation biologie\poissons\congre 6fours.JPG">
            <a:extLst>
              <a:ext uri="{FF2B5EF4-FFF2-40B4-BE49-F238E27FC236}">
                <a16:creationId xmlns:a16="http://schemas.microsoft.com/office/drawing/2014/main" id="{80262037-0BA7-498B-B1FE-1DC8EBCB35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5276" y="3982559"/>
            <a:ext cx="2388057" cy="1790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C:\Documents and Settings\moi\Mes documents\guillaume\plongee\animations\présentation biologie\congre.jpg">
            <a:extLst>
              <a:ext uri="{FF2B5EF4-FFF2-40B4-BE49-F238E27FC236}">
                <a16:creationId xmlns:a16="http://schemas.microsoft.com/office/drawing/2014/main" id="{6940CC29-A390-40AA-BCF0-5D61D127C3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071" y="1439104"/>
            <a:ext cx="3198409" cy="2398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 1">
            <a:extLst>
              <a:ext uri="{FF2B5EF4-FFF2-40B4-BE49-F238E27FC236}">
                <a16:creationId xmlns:a16="http://schemas.microsoft.com/office/drawing/2014/main" id="{CEBC45D9-1446-48D0-ACA8-5CADF079BC8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06677" y="4872695"/>
            <a:ext cx="2384733" cy="1790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 coins arrondis 11">
            <a:extLst>
              <a:ext uri="{FF2B5EF4-FFF2-40B4-BE49-F238E27FC236}">
                <a16:creationId xmlns:a16="http://schemas.microsoft.com/office/drawing/2014/main" id="{ACB81332-3C7D-41DB-A6AB-7DC87D7D7CCA}"/>
              </a:ext>
            </a:extLst>
          </p:cNvPr>
          <p:cNvSpPr/>
          <p:nvPr/>
        </p:nvSpPr>
        <p:spPr>
          <a:xfrm>
            <a:off x="4636495" y="6028149"/>
            <a:ext cx="1639788" cy="496952"/>
          </a:xfrm>
          <a:prstGeom prst="round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000" dirty="0">
                <a:solidFill>
                  <a:schemeClr val="bg2">
                    <a:lumMod val="75000"/>
                  </a:schemeClr>
                </a:solidFill>
              </a:rPr>
              <a:t>Congre = </a:t>
            </a:r>
            <a:r>
              <a:rPr lang="fr-FR" sz="1000" dirty="0" err="1">
                <a:solidFill>
                  <a:schemeClr val="bg2">
                    <a:lumMod val="75000"/>
                  </a:schemeClr>
                </a:solidFill>
              </a:rPr>
              <a:t>Conger</a:t>
            </a:r>
            <a:r>
              <a:rPr lang="fr-FR" sz="1000" dirty="0">
                <a:solidFill>
                  <a:schemeClr val="bg2">
                    <a:lumMod val="75000"/>
                  </a:schemeClr>
                </a:solidFill>
              </a:rPr>
              <a:t> </a:t>
            </a:r>
            <a:r>
              <a:rPr lang="fr-FR" sz="1000" dirty="0" err="1">
                <a:solidFill>
                  <a:schemeClr val="bg2">
                    <a:lumMod val="75000"/>
                  </a:schemeClr>
                </a:solidFill>
              </a:rPr>
              <a:t>eel</a:t>
            </a:r>
            <a:endParaRPr lang="fr-FR" sz="1000" dirty="0"/>
          </a:p>
        </p:txBody>
      </p:sp>
      <p:pic>
        <p:nvPicPr>
          <p:cNvPr id="10" name="Image 9">
            <a:extLst>
              <a:ext uri="{FF2B5EF4-FFF2-40B4-BE49-F238E27FC236}">
                <a16:creationId xmlns:a16="http://schemas.microsoft.com/office/drawing/2014/main" id="{FE5F6AFF-7BCE-4AA3-B704-A7DB62C077B8}"/>
              </a:ext>
            </a:extLst>
          </p:cNvPr>
          <p:cNvPicPr>
            <a:picLocks noChangeAspect="1"/>
          </p:cNvPicPr>
          <p:nvPr/>
        </p:nvPicPr>
        <p:blipFill>
          <a:blip r:embed="rId5"/>
          <a:stretch>
            <a:fillRect/>
          </a:stretch>
        </p:blipFill>
        <p:spPr>
          <a:xfrm>
            <a:off x="4458764" y="5832406"/>
            <a:ext cx="355459" cy="391486"/>
          </a:xfrm>
          <a:prstGeom prst="rect">
            <a:avLst/>
          </a:prstGeom>
        </p:spPr>
      </p:pic>
      <p:pic>
        <p:nvPicPr>
          <p:cNvPr id="17" name="Image 16">
            <a:extLst>
              <a:ext uri="{FF2B5EF4-FFF2-40B4-BE49-F238E27FC236}">
                <a16:creationId xmlns:a16="http://schemas.microsoft.com/office/drawing/2014/main" id="{6949CED9-E131-4787-850D-0A3034B4F362}"/>
              </a:ext>
            </a:extLst>
          </p:cNvPr>
          <p:cNvPicPr>
            <a:picLocks noChangeAspect="1"/>
          </p:cNvPicPr>
          <p:nvPr/>
        </p:nvPicPr>
        <p:blipFill>
          <a:blip r:embed="rId6"/>
          <a:stretch>
            <a:fillRect/>
          </a:stretch>
        </p:blipFill>
        <p:spPr>
          <a:xfrm>
            <a:off x="6100445" y="6355204"/>
            <a:ext cx="351675" cy="339794"/>
          </a:xfrm>
          <a:prstGeom prst="rect">
            <a:avLst/>
          </a:prstGeom>
        </p:spPr>
      </p:pic>
      <p:sp>
        <p:nvSpPr>
          <p:cNvPr id="2" name="ZoneTexte 1">
            <a:extLst>
              <a:ext uri="{FF2B5EF4-FFF2-40B4-BE49-F238E27FC236}">
                <a16:creationId xmlns:a16="http://schemas.microsoft.com/office/drawing/2014/main" id="{20DD8D3B-2FA0-450C-800D-4ECB08B9E9BD}"/>
              </a:ext>
            </a:extLst>
          </p:cNvPr>
          <p:cNvSpPr txBox="1"/>
          <p:nvPr/>
        </p:nvSpPr>
        <p:spPr>
          <a:xfrm>
            <a:off x="10289303" y="6602765"/>
            <a:ext cx="1889122" cy="246221"/>
          </a:xfrm>
          <a:prstGeom prst="rect">
            <a:avLst/>
          </a:prstGeom>
          <a:solidFill>
            <a:schemeClr val="tx1"/>
          </a:solidFill>
        </p:spPr>
        <p:txBody>
          <a:bodyPr wrap="square" rtlCol="0">
            <a:spAutoFit/>
          </a:bodyPr>
          <a:lstStyle/>
          <a:p>
            <a:pPr algn="r"/>
            <a:r>
              <a:rPr lang="fr-FR" sz="1000" dirty="0">
                <a:solidFill>
                  <a:schemeClr val="bg2">
                    <a:lumMod val="75000"/>
                  </a:schemeClr>
                </a:solidFill>
              </a:rPr>
              <a:t>Source : site doris.FFESSM.fr</a:t>
            </a:r>
          </a:p>
        </p:txBody>
      </p:sp>
    </p:spTree>
    <p:extLst>
      <p:ext uri="{BB962C8B-B14F-4D97-AF65-F5344CB8AC3E}">
        <p14:creationId xmlns:p14="http://schemas.microsoft.com/office/powerpoint/2010/main" val="731455396"/>
      </p:ext>
    </p:extLst>
  </p:cSld>
  <p:clrMapOvr>
    <a:masterClrMapping/>
  </p:clrMapOvr>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67</TotalTime>
  <Words>355</Words>
  <Application>Microsoft Office PowerPoint</Application>
  <PresentationFormat>Grand écran</PresentationFormat>
  <Paragraphs>13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Brush Script MT</vt:lpstr>
      <vt:lpstr>Century Gothic</vt:lpstr>
      <vt:lpstr>Comic Sans MS</vt:lpstr>
      <vt:lpstr>Wingdings 3</vt:lpstr>
      <vt:lpstr>Secteur</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VALERIANI</dc:creator>
  <cp:lastModifiedBy>Guillaume VALERIANI</cp:lastModifiedBy>
  <cp:revision>13</cp:revision>
  <dcterms:created xsi:type="dcterms:W3CDTF">2020-09-30T18:21:19Z</dcterms:created>
  <dcterms:modified xsi:type="dcterms:W3CDTF">2020-10-11T12:34:21Z</dcterms:modified>
</cp:coreProperties>
</file>