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7" r:id="rId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5F93"/>
    <a:srgbClr val="0658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31" autoAdjust="0"/>
    <p:restoredTop sz="94660"/>
  </p:normalViewPr>
  <p:slideViewPr>
    <p:cSldViewPr snapToGrid="0">
      <p:cViewPr varScale="1">
        <p:scale>
          <a:sx n="111" d="100"/>
          <a:sy n="111" d="100"/>
        </p:scale>
        <p:origin x="462" y="11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fr-FR"/>
              <a:t>Modifiez le style du titre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1F6151CA-BA7D-4CB3-A894-5DE2DB8BCDDB}" type="datetimeFigureOut">
              <a:rPr lang="fr-FR" smtClean="0"/>
              <a:t>25/06/2022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0845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1F6151CA-BA7D-4CB3-A894-5DE2DB8BCDDB}" type="datetimeFigureOut">
              <a:rPr lang="fr-FR" smtClean="0"/>
              <a:t>25/06/2022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261124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25/06/2022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79628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25/06/2022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632019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25/06/2022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2165170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25/06/2022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531538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25/06/2022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471414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F6151CA-BA7D-4CB3-A894-5DE2DB8BCDDB}" type="datetimeFigureOut">
              <a:rPr lang="fr-FR" smtClean="0"/>
              <a:t>25/06/2022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942347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F6151CA-BA7D-4CB3-A894-5DE2DB8BCDDB}" type="datetimeFigureOut">
              <a:rPr lang="fr-FR" smtClean="0"/>
              <a:t>25/06/2022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2069022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fld id="{1F6151CA-BA7D-4CB3-A894-5DE2DB8BCDDB}" type="datetimeFigureOut">
              <a:rPr lang="fr-FR" smtClean="0"/>
              <a:t>25/06/2022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pic>
        <p:nvPicPr>
          <p:cNvPr id="7" name="Image 6">
            <a:extLst>
              <a:ext uri="{FF2B5EF4-FFF2-40B4-BE49-F238E27FC236}">
                <a16:creationId xmlns:a16="http://schemas.microsoft.com/office/drawing/2014/main" id="{E94EF71E-DC9C-4A55-A938-7FDAED1D3A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0239" y="266782"/>
            <a:ext cx="1027946" cy="838036"/>
          </a:xfrm>
          <a:prstGeom prst="rect">
            <a:avLst/>
          </a:prstGeom>
        </p:spPr>
      </p:pic>
      <p:cxnSp>
        <p:nvCxnSpPr>
          <p:cNvPr id="8" name="Connecteur droit 7">
            <a:extLst>
              <a:ext uri="{FF2B5EF4-FFF2-40B4-BE49-F238E27FC236}">
                <a16:creationId xmlns:a16="http://schemas.microsoft.com/office/drawing/2014/main" id="{37A52F4B-8923-400A-96B8-21A52645EF8B}"/>
              </a:ext>
            </a:extLst>
          </p:cNvPr>
          <p:cNvCxnSpPr>
            <a:cxnSpLocks/>
          </p:cNvCxnSpPr>
          <p:nvPr userDrawn="1"/>
        </p:nvCxnSpPr>
        <p:spPr>
          <a:xfrm>
            <a:off x="0" y="1266825"/>
            <a:ext cx="12192000" cy="0"/>
          </a:xfrm>
          <a:prstGeom prst="line">
            <a:avLst/>
          </a:prstGeom>
          <a:ln w="57150">
            <a:solidFill>
              <a:schemeClr val="bg2">
                <a:lumMod val="75000"/>
              </a:schemeClr>
            </a:solidFill>
          </a:ln>
        </p:spPr>
        <p:style>
          <a:lnRef idx="3">
            <a:schemeClr val="accent4"/>
          </a:lnRef>
          <a:fillRef idx="0">
            <a:schemeClr val="accent4"/>
          </a:fillRef>
          <a:effectRef idx="2">
            <a:schemeClr val="accent4"/>
          </a:effectRef>
          <a:fontRef idx="minor">
            <a:schemeClr val="tx1"/>
          </a:fontRef>
        </p:style>
      </p:cxnSp>
      <p:sp>
        <p:nvSpPr>
          <p:cNvPr id="9" name="ZoneTexte 8">
            <a:extLst>
              <a:ext uri="{FF2B5EF4-FFF2-40B4-BE49-F238E27FC236}">
                <a16:creationId xmlns:a16="http://schemas.microsoft.com/office/drawing/2014/main" id="{289D0645-3E7F-4266-B42D-952F6E1E283D}"/>
              </a:ext>
            </a:extLst>
          </p:cNvPr>
          <p:cNvSpPr txBox="1"/>
          <p:nvPr userDrawn="1"/>
        </p:nvSpPr>
        <p:spPr>
          <a:xfrm>
            <a:off x="1485812" y="138113"/>
            <a:ext cx="2892138" cy="1107996"/>
          </a:xfrm>
          <a:prstGeom prst="rect">
            <a:avLst/>
          </a:prstGeom>
          <a:noFill/>
        </p:spPr>
        <p:txBody>
          <a:bodyPr wrap="none" rtlCol="0">
            <a:spAutoFit/>
          </a:bodyPr>
          <a:lstStyle/>
          <a:p>
            <a:r>
              <a:rPr lang="fr-FR" sz="6600" b="0" dirty="0">
                <a:solidFill>
                  <a:schemeClr val="bg2">
                    <a:lumMod val="75000"/>
                  </a:schemeClr>
                </a:solidFill>
                <a:latin typeface="Brush Script MT" panose="03060802040406070304" pitchFamily="66" charset="0"/>
              </a:rPr>
              <a:t>Fiche Bio</a:t>
            </a:r>
          </a:p>
        </p:txBody>
      </p:sp>
    </p:spTree>
    <p:extLst>
      <p:ext uri="{BB962C8B-B14F-4D97-AF65-F5344CB8AC3E}">
        <p14:creationId xmlns:p14="http://schemas.microsoft.com/office/powerpoint/2010/main" val="3859092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fr-FR"/>
              <a:t>Modifiez le style du titre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25/06/2022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pic>
        <p:nvPicPr>
          <p:cNvPr id="7" name="Image 6">
            <a:extLst>
              <a:ext uri="{FF2B5EF4-FFF2-40B4-BE49-F238E27FC236}">
                <a16:creationId xmlns:a16="http://schemas.microsoft.com/office/drawing/2014/main" id="{D81919DB-9CA2-4F5F-AA65-364770D1D5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3663512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F6151CA-BA7D-4CB3-A894-5DE2DB8BCDDB}" type="datetimeFigureOut">
              <a:rPr lang="fr-FR" smtClean="0"/>
              <a:t>25/06/2022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7159E7D-841A-4ECA-A438-2FD7BA9870BF}" type="slidenum">
              <a:rPr lang="fr-FR" smtClean="0"/>
              <a:t>‹N°›</a:t>
            </a:fld>
            <a:endParaRPr lang="fr-FR"/>
          </a:p>
        </p:txBody>
      </p:sp>
      <p:pic>
        <p:nvPicPr>
          <p:cNvPr id="8" name="Image 7">
            <a:extLst>
              <a:ext uri="{FF2B5EF4-FFF2-40B4-BE49-F238E27FC236}">
                <a16:creationId xmlns:a16="http://schemas.microsoft.com/office/drawing/2014/main" id="{4DEA5EE6-93DA-42E6-9316-4DEBFC5C37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334340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1F6151CA-BA7D-4CB3-A894-5DE2DB8BCDDB}" type="datetimeFigureOut">
              <a:rPr lang="fr-FR" smtClean="0"/>
              <a:t>25/06/2022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7159E7D-841A-4ECA-A438-2FD7BA9870BF}" type="slidenum">
              <a:rPr lang="fr-FR" smtClean="0"/>
              <a:t>‹N°›</a:t>
            </a:fld>
            <a:endParaRPr lang="fr-FR"/>
          </a:p>
        </p:txBody>
      </p:sp>
      <p:pic>
        <p:nvPicPr>
          <p:cNvPr id="10" name="Image 9">
            <a:extLst>
              <a:ext uri="{FF2B5EF4-FFF2-40B4-BE49-F238E27FC236}">
                <a16:creationId xmlns:a16="http://schemas.microsoft.com/office/drawing/2014/main" id="{E14CB49A-B03B-4BAB-B88D-4966DA1D42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3437724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1F6151CA-BA7D-4CB3-A894-5DE2DB8BCDDB}" type="datetimeFigureOut">
              <a:rPr lang="fr-FR" smtClean="0"/>
              <a:t>25/06/2022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7159E7D-841A-4ECA-A438-2FD7BA9870BF}" type="slidenum">
              <a:rPr lang="fr-FR" smtClean="0"/>
              <a:t>‹N°›</a:t>
            </a:fld>
            <a:endParaRPr lang="fr-FR"/>
          </a:p>
        </p:txBody>
      </p:sp>
      <p:pic>
        <p:nvPicPr>
          <p:cNvPr id="6" name="Image 5">
            <a:extLst>
              <a:ext uri="{FF2B5EF4-FFF2-40B4-BE49-F238E27FC236}">
                <a16:creationId xmlns:a16="http://schemas.microsoft.com/office/drawing/2014/main" id="{C26F4B32-6593-4C51-A5C7-F137C100EE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1926472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6151CA-BA7D-4CB3-A894-5DE2DB8BCDDB}" type="datetimeFigureOut">
              <a:rPr lang="fr-FR" smtClean="0"/>
              <a:t>25/06/2022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7159E7D-841A-4ECA-A438-2FD7BA9870BF}" type="slidenum">
              <a:rPr lang="fr-FR" smtClean="0"/>
              <a:t>‹N°›</a:t>
            </a:fld>
            <a:endParaRPr lang="fr-FR"/>
          </a:p>
        </p:txBody>
      </p:sp>
      <p:pic>
        <p:nvPicPr>
          <p:cNvPr id="5" name="Image 4">
            <a:extLst>
              <a:ext uri="{FF2B5EF4-FFF2-40B4-BE49-F238E27FC236}">
                <a16:creationId xmlns:a16="http://schemas.microsoft.com/office/drawing/2014/main" id="{FDFE1475-6E37-4BB8-A2FC-9B9167E3E7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2603032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F6151CA-BA7D-4CB3-A894-5DE2DB8BCDDB}" type="datetimeFigureOut">
              <a:rPr lang="fr-FR" smtClean="0"/>
              <a:t>25/06/2022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7159E7D-841A-4ECA-A438-2FD7BA9870BF}" type="slidenum">
              <a:rPr lang="fr-FR" smtClean="0"/>
              <a:t>‹N°›</a:t>
            </a:fld>
            <a:endParaRPr lang="fr-FR"/>
          </a:p>
        </p:txBody>
      </p:sp>
      <p:pic>
        <p:nvPicPr>
          <p:cNvPr id="8" name="Image 7">
            <a:extLst>
              <a:ext uri="{FF2B5EF4-FFF2-40B4-BE49-F238E27FC236}">
                <a16:creationId xmlns:a16="http://schemas.microsoft.com/office/drawing/2014/main" id="{D44A78E1-DD7D-4F95-B352-997C6FAEC8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100449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F6151CA-BA7D-4CB3-A894-5DE2DB8BCDDB}" type="datetimeFigureOut">
              <a:rPr lang="fr-FR" smtClean="0"/>
              <a:t>25/06/2022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7159E7D-841A-4ECA-A438-2FD7BA9870BF}" type="slidenum">
              <a:rPr lang="fr-FR" smtClean="0"/>
              <a:t>‹N°›</a:t>
            </a:fld>
            <a:endParaRPr lang="fr-FR"/>
          </a:p>
        </p:txBody>
      </p:sp>
      <p:pic>
        <p:nvPicPr>
          <p:cNvPr id="8" name="Image 7">
            <a:extLst>
              <a:ext uri="{FF2B5EF4-FFF2-40B4-BE49-F238E27FC236}">
                <a16:creationId xmlns:a16="http://schemas.microsoft.com/office/drawing/2014/main" id="{0170D47A-EFA9-4805-B192-684D12E2F3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3811882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1F6151CA-BA7D-4CB3-A894-5DE2DB8BCDDB}" type="datetimeFigureOut">
              <a:rPr lang="fr-FR" smtClean="0"/>
              <a:t>25/06/2022</a:t>
            </a:fld>
            <a:endParaRPr lang="fr-F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fr-F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77159E7D-841A-4ECA-A438-2FD7BA9870BF}" type="slidenum">
              <a:rPr lang="fr-FR" smtClean="0"/>
              <a:t>‹N°›</a:t>
            </a:fld>
            <a:endParaRPr lang="fr-FR"/>
          </a:p>
        </p:txBody>
      </p:sp>
      <p:pic>
        <p:nvPicPr>
          <p:cNvPr id="13" name="Image 12">
            <a:extLst>
              <a:ext uri="{FF2B5EF4-FFF2-40B4-BE49-F238E27FC236}">
                <a16:creationId xmlns:a16="http://schemas.microsoft.com/office/drawing/2014/main" id="{2764FC99-2FAD-48F5-856D-EE0132FF0789}"/>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70239" y="266782"/>
            <a:ext cx="1027946" cy="838036"/>
          </a:xfrm>
          <a:prstGeom prst="rect">
            <a:avLst/>
          </a:prstGeom>
        </p:spPr>
      </p:pic>
      <p:cxnSp>
        <p:nvCxnSpPr>
          <p:cNvPr id="14" name="Connecteur droit 13">
            <a:extLst>
              <a:ext uri="{FF2B5EF4-FFF2-40B4-BE49-F238E27FC236}">
                <a16:creationId xmlns:a16="http://schemas.microsoft.com/office/drawing/2014/main" id="{573DE984-2D62-4026-A032-12A88F0C622F}"/>
              </a:ext>
            </a:extLst>
          </p:cNvPr>
          <p:cNvCxnSpPr>
            <a:cxnSpLocks/>
          </p:cNvCxnSpPr>
          <p:nvPr userDrawn="1"/>
        </p:nvCxnSpPr>
        <p:spPr>
          <a:xfrm>
            <a:off x="0" y="1266825"/>
            <a:ext cx="12192000" cy="0"/>
          </a:xfrm>
          <a:prstGeom prst="line">
            <a:avLst/>
          </a:prstGeom>
          <a:ln w="57150">
            <a:solidFill>
              <a:schemeClr val="bg2">
                <a:lumMod val="75000"/>
              </a:schemeClr>
            </a:solidFill>
          </a:ln>
        </p:spPr>
        <p:style>
          <a:lnRef idx="3">
            <a:schemeClr val="accent4"/>
          </a:lnRef>
          <a:fillRef idx="0">
            <a:schemeClr val="accent4"/>
          </a:fillRef>
          <a:effectRef idx="2">
            <a:schemeClr val="accent4"/>
          </a:effectRef>
          <a:fontRef idx="minor">
            <a:schemeClr val="tx1"/>
          </a:fontRef>
        </p:style>
      </p:cxnSp>
      <p:sp>
        <p:nvSpPr>
          <p:cNvPr id="15" name="ZoneTexte 14">
            <a:extLst>
              <a:ext uri="{FF2B5EF4-FFF2-40B4-BE49-F238E27FC236}">
                <a16:creationId xmlns:a16="http://schemas.microsoft.com/office/drawing/2014/main" id="{B73F8C86-F8F4-480C-BC51-DB4502ACEAB0}"/>
              </a:ext>
            </a:extLst>
          </p:cNvPr>
          <p:cNvSpPr txBox="1"/>
          <p:nvPr userDrawn="1"/>
        </p:nvSpPr>
        <p:spPr>
          <a:xfrm>
            <a:off x="1485812" y="138113"/>
            <a:ext cx="2892138" cy="1107996"/>
          </a:xfrm>
          <a:prstGeom prst="rect">
            <a:avLst/>
          </a:prstGeom>
          <a:noFill/>
        </p:spPr>
        <p:txBody>
          <a:bodyPr wrap="none" rtlCol="0">
            <a:spAutoFit/>
          </a:bodyPr>
          <a:lstStyle/>
          <a:p>
            <a:r>
              <a:rPr lang="fr-FR" sz="6600" b="0" dirty="0">
                <a:solidFill>
                  <a:schemeClr val="bg2">
                    <a:lumMod val="75000"/>
                  </a:schemeClr>
                </a:solidFill>
                <a:latin typeface="Brush Script MT" panose="03060802040406070304" pitchFamily="66" charset="0"/>
              </a:rPr>
              <a:t>Fiche Bio</a:t>
            </a:r>
          </a:p>
        </p:txBody>
      </p:sp>
    </p:spTree>
    <p:extLst>
      <p:ext uri="{BB962C8B-B14F-4D97-AF65-F5344CB8AC3E}">
        <p14:creationId xmlns:p14="http://schemas.microsoft.com/office/powerpoint/2010/main" val="2332447448"/>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72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E66DF41-B2BC-4E73-B24E-81CFF32239CA}"/>
              </a:ext>
            </a:extLst>
          </p:cNvPr>
          <p:cNvSpPr>
            <a:spLocks noGrp="1"/>
          </p:cNvSpPr>
          <p:nvPr>
            <p:ph idx="1"/>
          </p:nvPr>
        </p:nvSpPr>
        <p:spPr>
          <a:xfrm>
            <a:off x="-13019" y="1565592"/>
            <a:ext cx="8673940" cy="4091454"/>
          </a:xfrm>
        </p:spPr>
        <p:txBody>
          <a:bodyPr>
            <a:noAutofit/>
          </a:bodyPr>
          <a:lstStyle/>
          <a:p>
            <a:pPr algn="just">
              <a:spcBef>
                <a:spcPts val="300"/>
              </a:spcBef>
              <a:spcAft>
                <a:spcPts val="300"/>
              </a:spcAft>
              <a:buClr>
                <a:schemeClr val="bg2"/>
              </a:buClr>
            </a:pPr>
            <a:r>
              <a:rPr lang="fr-FR" sz="1200" dirty="0"/>
              <a:t>Le baliste clown est présent dans l’océan Indien jusque sur la côte ouest américaine et du sud du Japon jusqu'à l’est de l’Australie. Il fréquente les tombants jusqu’à 75m de profondeur. Les juvéniles se rencontrent généralement à plus de 20m dans les grottes et les surplombs des tombants. </a:t>
            </a:r>
          </a:p>
          <a:p>
            <a:pPr algn="just">
              <a:spcBef>
                <a:spcPts val="300"/>
              </a:spcBef>
              <a:spcAft>
                <a:spcPts val="300"/>
              </a:spcAft>
              <a:buClr>
                <a:schemeClr val="bg2"/>
              </a:buClr>
            </a:pPr>
            <a:r>
              <a:rPr lang="fr-FR" sz="1200" dirty="0"/>
              <a:t>Le baliste clown est un poisson solitaire et territoriale, défendant vigoureusement son territoire. La forme de son corps est caractéristique de celui des balistes permettant une reconnaissance facile de cette famille de poisson. Le baliste clown peut mesurer jusqu’à 50cm. Sa couleur majoritairement noir ainsi que les tâches blanches sur la partie inférieure de son corps permettent de le distinguer rapidement des autres balistes. Ses lèvres sont oranges et il possède une bande en avant des yeux lui donnant l’impression d’être masqué. Sa bouche assez petite possède de grandes dents puissantes.</a:t>
            </a:r>
          </a:p>
          <a:p>
            <a:pPr algn="just">
              <a:spcBef>
                <a:spcPts val="300"/>
              </a:spcBef>
              <a:spcAft>
                <a:spcPts val="300"/>
              </a:spcAft>
              <a:buClr>
                <a:schemeClr val="bg2"/>
              </a:buClr>
            </a:pPr>
            <a:r>
              <a:rPr lang="fr-FR" sz="1200" dirty="0"/>
              <a:t>Sa première nageoire dorsale possède une grande épine qui peut se verrouiller en position verticale devenant impossible à bouger. Elle peut aussi être complètement repliée au point de ne plus être visible. La nuit, le baliste clown se cache dans des anfractuosités et s’y bloque en verrouillant son épine dorsale devenant ainsi impossible à déloger. Il se déplace en bougeant sa 2</a:t>
            </a:r>
            <a:r>
              <a:rPr lang="fr-FR" sz="1200" baseline="30000" dirty="0"/>
              <a:t>e</a:t>
            </a:r>
            <a:r>
              <a:rPr lang="fr-FR" sz="1200" dirty="0"/>
              <a:t> nageoire dorsale et sa nageoire caudale lui donnant une nage caractéristique. </a:t>
            </a:r>
            <a:r>
              <a:rPr lang="fr-FR" sz="1200"/>
              <a:t>Sa nageoire </a:t>
            </a:r>
            <a:r>
              <a:rPr lang="fr-FR" sz="1200" dirty="0"/>
              <a:t>caudale ne lui servant seulement que pour de brèves accélérations.</a:t>
            </a:r>
          </a:p>
          <a:p>
            <a:pPr algn="just">
              <a:spcBef>
                <a:spcPts val="300"/>
              </a:spcBef>
              <a:spcAft>
                <a:spcPts val="300"/>
              </a:spcAft>
              <a:buClr>
                <a:schemeClr val="bg2"/>
              </a:buClr>
            </a:pPr>
            <a:r>
              <a:rPr lang="fr-FR" sz="1200" dirty="0"/>
              <a:t>Le baliste clown se nourrit d’éponges, d’hydrozoaires, de bryozoaires et d’algues calcaires. </a:t>
            </a:r>
          </a:p>
          <a:p>
            <a:pPr algn="just">
              <a:spcBef>
                <a:spcPts val="300"/>
              </a:spcBef>
              <a:spcAft>
                <a:spcPts val="300"/>
              </a:spcAft>
              <a:buClr>
                <a:schemeClr val="bg2"/>
              </a:buClr>
            </a:pPr>
            <a:r>
              <a:rPr lang="fr-FR" sz="1200" dirty="0"/>
              <a:t>Lors de la reproduction, les femelles pondent leurs œufs dans un nid de coraux morts posés sur le sable. Elle les défende farouchement contre tous les individus s’approchant (y compris les plongeurs). Sa zone de défense ressemble à un cône. Il est donc préférable de descendre légèrement plutôt que de monter pour échapper à sa vigilance. Les juvéniles sont noirs avec des tâches blanches sur tout le corps. Les lèvres et le sommet de leur dos sont colorés en orange. Le baliste clown peut vive plus de 10 ans.</a:t>
            </a:r>
          </a:p>
          <a:p>
            <a:pPr algn="just">
              <a:spcBef>
                <a:spcPts val="300"/>
              </a:spcBef>
              <a:spcAft>
                <a:spcPts val="300"/>
              </a:spcAft>
              <a:buClr>
                <a:schemeClr val="bg2"/>
              </a:buClr>
            </a:pPr>
            <a:r>
              <a:rPr lang="fr-FR" sz="1200" dirty="0"/>
              <a:t>Le baliste clown est un poisson plutôt rare. Bien qu’il soit extrêmement agressif avec les autres poissons, il est très recherché par les aquariophiles.</a:t>
            </a:r>
          </a:p>
        </p:txBody>
      </p:sp>
      <p:sp>
        <p:nvSpPr>
          <p:cNvPr id="4" name="ZoneTexte 3">
            <a:extLst>
              <a:ext uri="{FF2B5EF4-FFF2-40B4-BE49-F238E27FC236}">
                <a16:creationId xmlns:a16="http://schemas.microsoft.com/office/drawing/2014/main" id="{5EB7B83B-7703-48A1-8A96-E903DB933BC6}"/>
              </a:ext>
            </a:extLst>
          </p:cNvPr>
          <p:cNvSpPr txBox="1"/>
          <p:nvPr/>
        </p:nvSpPr>
        <p:spPr>
          <a:xfrm>
            <a:off x="8155344" y="503654"/>
            <a:ext cx="4020652" cy="707886"/>
          </a:xfrm>
          <a:prstGeom prst="rect">
            <a:avLst/>
          </a:prstGeom>
          <a:noFill/>
        </p:spPr>
        <p:txBody>
          <a:bodyPr wrap="none" rtlCol="0">
            <a:spAutoFit/>
          </a:bodyPr>
          <a:lstStyle/>
          <a:p>
            <a:r>
              <a:rPr lang="fr-FR" sz="4000" i="1" dirty="0">
                <a:solidFill>
                  <a:srgbClr val="0070C0"/>
                </a:solidFill>
                <a:latin typeface="Comic Sans MS" panose="030F0702030302020204" pitchFamily="66" charset="0"/>
              </a:rPr>
              <a:t>Le baliste Clown</a:t>
            </a:r>
          </a:p>
        </p:txBody>
      </p:sp>
      <p:sp>
        <p:nvSpPr>
          <p:cNvPr id="5" name="ZoneTexte 4">
            <a:extLst>
              <a:ext uri="{FF2B5EF4-FFF2-40B4-BE49-F238E27FC236}">
                <a16:creationId xmlns:a16="http://schemas.microsoft.com/office/drawing/2014/main" id="{C0148C19-EBE4-4F0B-8172-D25DFF234B6F}"/>
              </a:ext>
            </a:extLst>
          </p:cNvPr>
          <p:cNvSpPr txBox="1"/>
          <p:nvPr/>
        </p:nvSpPr>
        <p:spPr>
          <a:xfrm>
            <a:off x="10931778" y="122653"/>
            <a:ext cx="763351" cy="369332"/>
          </a:xfrm>
          <a:prstGeom prst="rect">
            <a:avLst/>
          </a:prstGeom>
          <a:noFill/>
        </p:spPr>
        <p:txBody>
          <a:bodyPr wrap="none" rtlCol="0">
            <a:spAutoFit/>
          </a:bodyPr>
          <a:lstStyle/>
          <a:p>
            <a:r>
              <a:rPr lang="fr-FR" dirty="0">
                <a:solidFill>
                  <a:schemeClr val="accent1">
                    <a:lumMod val="75000"/>
                  </a:schemeClr>
                </a:solidFill>
                <a:latin typeface="Brush Script MT" panose="03060802040406070304" pitchFamily="66" charset="0"/>
              </a:rPr>
              <a:t>Juin 22</a:t>
            </a:r>
          </a:p>
        </p:txBody>
      </p:sp>
      <p:sp>
        <p:nvSpPr>
          <p:cNvPr id="7" name="Rectangle : coins arrondis 6">
            <a:extLst>
              <a:ext uri="{FF2B5EF4-FFF2-40B4-BE49-F238E27FC236}">
                <a16:creationId xmlns:a16="http://schemas.microsoft.com/office/drawing/2014/main" id="{F64C3556-4DB9-4A68-A0D4-AB8779D43320}"/>
              </a:ext>
            </a:extLst>
          </p:cNvPr>
          <p:cNvSpPr/>
          <p:nvPr/>
        </p:nvSpPr>
        <p:spPr>
          <a:xfrm>
            <a:off x="353116" y="5968477"/>
            <a:ext cx="4641577" cy="715282"/>
          </a:xfrm>
          <a:prstGeom prst="roundRect">
            <a:avLst/>
          </a:prstGeom>
          <a:solidFill>
            <a:srgbClr val="0B5F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50" b="1" dirty="0"/>
              <a:t>Origine du nom :</a:t>
            </a:r>
          </a:p>
          <a:p>
            <a:r>
              <a:rPr lang="fr-FR" sz="1150" i="1" dirty="0"/>
              <a:t>Baliste </a:t>
            </a:r>
            <a:r>
              <a:rPr lang="fr-FR" sz="1150" dirty="0"/>
              <a:t>: lié à sa forme (ancienne machine de guerre projetant des flèches ou des pierres)</a:t>
            </a:r>
          </a:p>
          <a:p>
            <a:r>
              <a:rPr lang="fr-FR" sz="1150" i="1" dirty="0"/>
              <a:t>Clown </a:t>
            </a:r>
            <a:r>
              <a:rPr lang="fr-FR" sz="1150" dirty="0"/>
              <a:t>: lié à sa couleur</a:t>
            </a:r>
          </a:p>
        </p:txBody>
      </p:sp>
      <p:sp>
        <p:nvSpPr>
          <p:cNvPr id="12" name="Rectangle : coins arrondis 11">
            <a:extLst>
              <a:ext uri="{FF2B5EF4-FFF2-40B4-BE49-F238E27FC236}">
                <a16:creationId xmlns:a16="http://schemas.microsoft.com/office/drawing/2014/main" id="{ACB81332-3C7D-41DB-A6AB-7DC87D7D7CCA}"/>
              </a:ext>
            </a:extLst>
          </p:cNvPr>
          <p:cNvSpPr/>
          <p:nvPr/>
        </p:nvSpPr>
        <p:spPr>
          <a:xfrm>
            <a:off x="5644743" y="6068976"/>
            <a:ext cx="1772932" cy="495743"/>
          </a:xfrm>
          <a:prstGeom prst="round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000" dirty="0">
                <a:solidFill>
                  <a:schemeClr val="bg2">
                    <a:lumMod val="75000"/>
                  </a:schemeClr>
                </a:solidFill>
              </a:rPr>
              <a:t>Baliste clown =</a:t>
            </a:r>
          </a:p>
          <a:p>
            <a:pPr algn="ctr"/>
            <a:r>
              <a:rPr lang="fr-FR" sz="1000" dirty="0">
                <a:solidFill>
                  <a:schemeClr val="bg2">
                    <a:lumMod val="75000"/>
                  </a:schemeClr>
                </a:solidFill>
              </a:rPr>
              <a:t>Clown </a:t>
            </a:r>
            <a:r>
              <a:rPr lang="fr-FR" sz="1000" dirty="0" err="1">
                <a:solidFill>
                  <a:schemeClr val="bg2">
                    <a:lumMod val="75000"/>
                  </a:schemeClr>
                </a:solidFill>
              </a:rPr>
              <a:t>triggerfish</a:t>
            </a:r>
            <a:endParaRPr lang="fr-FR" sz="1000" dirty="0">
              <a:solidFill>
                <a:schemeClr val="bg2">
                  <a:lumMod val="75000"/>
                </a:schemeClr>
              </a:solidFill>
            </a:endParaRPr>
          </a:p>
        </p:txBody>
      </p:sp>
      <p:pic>
        <p:nvPicPr>
          <p:cNvPr id="10" name="Image 9">
            <a:extLst>
              <a:ext uri="{FF2B5EF4-FFF2-40B4-BE49-F238E27FC236}">
                <a16:creationId xmlns:a16="http://schemas.microsoft.com/office/drawing/2014/main" id="{FE5F6AFF-7BCE-4AA3-B704-A7DB62C077B8}"/>
              </a:ext>
            </a:extLst>
          </p:cNvPr>
          <p:cNvPicPr>
            <a:picLocks noChangeAspect="1"/>
          </p:cNvPicPr>
          <p:nvPr/>
        </p:nvPicPr>
        <p:blipFill>
          <a:blip r:embed="rId2"/>
          <a:stretch>
            <a:fillRect/>
          </a:stretch>
        </p:blipFill>
        <p:spPr>
          <a:xfrm>
            <a:off x="5467014" y="5873234"/>
            <a:ext cx="355459" cy="391486"/>
          </a:xfrm>
          <a:prstGeom prst="rect">
            <a:avLst/>
          </a:prstGeom>
        </p:spPr>
      </p:pic>
      <p:pic>
        <p:nvPicPr>
          <p:cNvPr id="17" name="Image 16">
            <a:extLst>
              <a:ext uri="{FF2B5EF4-FFF2-40B4-BE49-F238E27FC236}">
                <a16:creationId xmlns:a16="http://schemas.microsoft.com/office/drawing/2014/main" id="{6949CED9-E131-4787-850D-0A3034B4F362}"/>
              </a:ext>
            </a:extLst>
          </p:cNvPr>
          <p:cNvPicPr>
            <a:picLocks noChangeAspect="1"/>
          </p:cNvPicPr>
          <p:nvPr/>
        </p:nvPicPr>
        <p:blipFill>
          <a:blip r:embed="rId3"/>
          <a:stretch>
            <a:fillRect/>
          </a:stretch>
        </p:blipFill>
        <p:spPr>
          <a:xfrm>
            <a:off x="7231006" y="6394822"/>
            <a:ext cx="351675" cy="339794"/>
          </a:xfrm>
          <a:prstGeom prst="rect">
            <a:avLst/>
          </a:prstGeom>
        </p:spPr>
      </p:pic>
      <p:sp>
        <p:nvSpPr>
          <p:cNvPr id="2" name="ZoneTexte 1">
            <a:extLst>
              <a:ext uri="{FF2B5EF4-FFF2-40B4-BE49-F238E27FC236}">
                <a16:creationId xmlns:a16="http://schemas.microsoft.com/office/drawing/2014/main" id="{6AD5F998-FFDD-4641-9328-781E1399C882}"/>
              </a:ext>
            </a:extLst>
          </p:cNvPr>
          <p:cNvSpPr txBox="1"/>
          <p:nvPr/>
        </p:nvSpPr>
        <p:spPr>
          <a:xfrm>
            <a:off x="9168945" y="6596600"/>
            <a:ext cx="3023056" cy="246221"/>
          </a:xfrm>
          <a:prstGeom prst="rect">
            <a:avLst/>
          </a:prstGeom>
          <a:solidFill>
            <a:schemeClr val="tx1"/>
          </a:solidFill>
        </p:spPr>
        <p:txBody>
          <a:bodyPr wrap="square" rtlCol="0">
            <a:spAutoFit/>
          </a:bodyPr>
          <a:lstStyle/>
          <a:p>
            <a:r>
              <a:rPr lang="fr-FR" sz="1000" dirty="0">
                <a:solidFill>
                  <a:schemeClr val="bg2">
                    <a:lumMod val="75000"/>
                  </a:schemeClr>
                </a:solidFill>
              </a:rPr>
              <a:t>Source : https://doris.ffessm.fr/ref/specie/1335</a:t>
            </a:r>
          </a:p>
        </p:txBody>
      </p:sp>
      <p:sp>
        <p:nvSpPr>
          <p:cNvPr id="21" name="ZoneTexte 20">
            <a:extLst>
              <a:ext uri="{FF2B5EF4-FFF2-40B4-BE49-F238E27FC236}">
                <a16:creationId xmlns:a16="http://schemas.microsoft.com/office/drawing/2014/main" id="{1D4FE083-EB1F-4E22-8D8E-684215CEA7F7}"/>
              </a:ext>
            </a:extLst>
          </p:cNvPr>
          <p:cNvSpPr txBox="1"/>
          <p:nvPr/>
        </p:nvSpPr>
        <p:spPr>
          <a:xfrm>
            <a:off x="9726516" y="5297953"/>
            <a:ext cx="726058" cy="230832"/>
          </a:xfrm>
          <a:prstGeom prst="rect">
            <a:avLst/>
          </a:prstGeom>
          <a:solidFill>
            <a:schemeClr val="tx1"/>
          </a:solidFill>
        </p:spPr>
        <p:txBody>
          <a:bodyPr wrap="square" rtlCol="0">
            <a:spAutoFit/>
          </a:bodyPr>
          <a:lstStyle/>
          <a:p>
            <a:pPr algn="r"/>
            <a:r>
              <a:rPr lang="fr-FR" sz="900" dirty="0">
                <a:solidFill>
                  <a:schemeClr val="bg2">
                    <a:lumMod val="75000"/>
                  </a:schemeClr>
                </a:solidFill>
              </a:rPr>
              <a:t>Juvénile</a:t>
            </a:r>
          </a:p>
        </p:txBody>
      </p:sp>
      <p:pic>
        <p:nvPicPr>
          <p:cNvPr id="15" name="Image 14">
            <a:extLst>
              <a:ext uri="{FF2B5EF4-FFF2-40B4-BE49-F238E27FC236}">
                <a16:creationId xmlns:a16="http://schemas.microsoft.com/office/drawing/2014/main" id="{CEF3D8E7-9481-ABF1-ACD9-47689D8AE741}"/>
              </a:ext>
            </a:extLst>
          </p:cNvPr>
          <p:cNvPicPr>
            <a:picLocks noChangeAspect="1"/>
          </p:cNvPicPr>
          <p:nvPr/>
        </p:nvPicPr>
        <p:blipFill>
          <a:blip r:embed="rId4"/>
          <a:stretch>
            <a:fillRect/>
          </a:stretch>
        </p:blipFill>
        <p:spPr>
          <a:xfrm>
            <a:off x="10392550" y="5127038"/>
            <a:ext cx="1713961" cy="1402066"/>
          </a:xfrm>
          <a:prstGeom prst="rect">
            <a:avLst/>
          </a:prstGeom>
        </p:spPr>
      </p:pic>
      <p:pic>
        <p:nvPicPr>
          <p:cNvPr id="18" name="Image 17">
            <a:extLst>
              <a:ext uri="{FF2B5EF4-FFF2-40B4-BE49-F238E27FC236}">
                <a16:creationId xmlns:a16="http://schemas.microsoft.com/office/drawing/2014/main" id="{425289F9-320D-5362-11B8-725C8096E5CE}"/>
              </a:ext>
            </a:extLst>
          </p:cNvPr>
          <p:cNvPicPr>
            <a:picLocks noChangeAspect="1"/>
          </p:cNvPicPr>
          <p:nvPr/>
        </p:nvPicPr>
        <p:blipFill>
          <a:blip r:embed="rId5"/>
          <a:stretch>
            <a:fillRect/>
          </a:stretch>
        </p:blipFill>
        <p:spPr>
          <a:xfrm>
            <a:off x="9741644" y="1377303"/>
            <a:ext cx="2233945" cy="1869378"/>
          </a:xfrm>
          <a:prstGeom prst="rect">
            <a:avLst/>
          </a:prstGeom>
        </p:spPr>
      </p:pic>
      <p:pic>
        <p:nvPicPr>
          <p:cNvPr id="20" name="Image 19">
            <a:extLst>
              <a:ext uri="{FF2B5EF4-FFF2-40B4-BE49-F238E27FC236}">
                <a16:creationId xmlns:a16="http://schemas.microsoft.com/office/drawing/2014/main" id="{449B57B2-FA01-A557-219C-0BD048838004}"/>
              </a:ext>
            </a:extLst>
          </p:cNvPr>
          <p:cNvPicPr>
            <a:picLocks noChangeAspect="1"/>
          </p:cNvPicPr>
          <p:nvPr/>
        </p:nvPicPr>
        <p:blipFill>
          <a:blip r:embed="rId6"/>
          <a:stretch>
            <a:fillRect/>
          </a:stretch>
        </p:blipFill>
        <p:spPr>
          <a:xfrm>
            <a:off x="8865386" y="3378228"/>
            <a:ext cx="2173857" cy="1681314"/>
          </a:xfrm>
          <a:prstGeom prst="rect">
            <a:avLst/>
          </a:prstGeom>
        </p:spPr>
      </p:pic>
    </p:spTree>
    <p:extLst>
      <p:ext uri="{BB962C8B-B14F-4D97-AF65-F5344CB8AC3E}">
        <p14:creationId xmlns:p14="http://schemas.microsoft.com/office/powerpoint/2010/main" val="731455396"/>
      </p:ext>
    </p:extLst>
  </p:cSld>
  <p:clrMapOvr>
    <a:masterClrMapping/>
  </p:clrMapOvr>
</p:sld>
</file>

<file path=ppt/theme/theme1.xml><?xml version="1.0" encoding="utf-8"?>
<a:theme xmlns:a="http://schemas.openxmlformats.org/drawingml/2006/main" name="Secteur">
  <a:themeElements>
    <a:clrScheme name="Secteu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eu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eu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
  <TotalTime>383</TotalTime>
  <Words>434</Words>
  <Application>Microsoft Office PowerPoint</Application>
  <PresentationFormat>Grand écran</PresentationFormat>
  <Paragraphs>15</Paragraphs>
  <Slides>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vt:i4>
      </vt:variant>
    </vt:vector>
  </HeadingPairs>
  <TitlesOfParts>
    <vt:vector size="6" baseType="lpstr">
      <vt:lpstr>Brush Script MT</vt:lpstr>
      <vt:lpstr>Century Gothic</vt:lpstr>
      <vt:lpstr>Comic Sans MS</vt:lpstr>
      <vt:lpstr>Wingdings 3</vt:lpstr>
      <vt:lpstr>Secteur</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Guillaume VALERIANI</dc:creator>
  <cp:lastModifiedBy>Guillaume VALERIANI</cp:lastModifiedBy>
  <cp:revision>51</cp:revision>
  <dcterms:created xsi:type="dcterms:W3CDTF">2020-09-30T18:21:19Z</dcterms:created>
  <dcterms:modified xsi:type="dcterms:W3CDTF">2022-06-25T05:59:06Z</dcterms:modified>
</cp:coreProperties>
</file>