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660"/>
  </p:normalViewPr>
  <p:slideViewPr>
    <p:cSldViewPr snapToGrid="0">
      <p:cViewPr varScale="1">
        <p:scale>
          <a:sx n="111" d="100"/>
          <a:sy n="111" d="100"/>
        </p:scale>
        <p:origin x="75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11/05/2022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11/05/2022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11/05/2022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11/05/2022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11/05/2022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11/05/2022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11/05/2022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11/05/2022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63433" y="1365590"/>
            <a:ext cx="8032252" cy="4461279"/>
          </a:xfrm>
        </p:spPr>
        <p:txBody>
          <a:bodyPr>
            <a:noAutofit/>
          </a:bodyPr>
          <a:lstStyle/>
          <a:p>
            <a:pPr algn="just">
              <a:spcBef>
                <a:spcPts val="300"/>
              </a:spcBef>
              <a:spcAft>
                <a:spcPts val="300"/>
              </a:spcAft>
              <a:buClr>
                <a:schemeClr val="bg2"/>
              </a:buClr>
            </a:pPr>
            <a:r>
              <a:rPr lang="fr-FR" sz="1200" dirty="0"/>
              <a:t>Le poisson papillon à chevrons est présent en mer Rouge, dans l’océan Indien et l’océan Pacifique jusqu’à Hawaï et en Polynésie Française. Il fréquente les récifs coralliens riches en coraux durs de la surface jusqu’à 15m, rarement 30m, de profondeur.</a:t>
            </a:r>
          </a:p>
          <a:p>
            <a:pPr algn="just">
              <a:spcBef>
                <a:spcPts val="300"/>
              </a:spcBef>
              <a:spcAft>
                <a:spcPts val="300"/>
              </a:spcAft>
              <a:buClr>
                <a:schemeClr val="bg2"/>
              </a:buClr>
            </a:pPr>
            <a:r>
              <a:rPr lang="fr-FR" sz="1200" dirty="0"/>
              <a:t>Le poisson papillon à chevrons présente une forme plus allongée que la plupart des poissons papillon. Il peut mesurer jusqu’à 18 cm de long. Son corps est de couleur blanche parcouru de fines bandes noires en forme de chevrons dont la point se situe vers l’avant. Sa tête présente une bande plus large au niveau de l’œil bordée d’une ligne blanche et d’une ligne jaune. Ces nageoires dorsale et anale sont orangées et sa nageoire caudale est de couleur noire bordée de jaune. Sa couleur varie la nuit avec l’apparition de 2 tâches blanches sur le corps. Il utilise les épines de sa nageoires dorsales pour se défendre.</a:t>
            </a:r>
          </a:p>
          <a:p>
            <a:pPr algn="just">
              <a:spcBef>
                <a:spcPts val="300"/>
              </a:spcBef>
              <a:spcAft>
                <a:spcPts val="300"/>
              </a:spcAft>
              <a:buClr>
                <a:schemeClr val="bg2"/>
              </a:buClr>
            </a:pPr>
            <a:r>
              <a:rPr lang="fr-FR" sz="1200" dirty="0"/>
              <a:t>Comme chez tous les poissons-papillon, son museau est pointu. Il possède un « moustache » jaune au dessus de la bouche. Il se nourrit de mucus et de polypes des coraux tubulaires.</a:t>
            </a:r>
          </a:p>
          <a:p>
            <a:pPr algn="just">
              <a:spcBef>
                <a:spcPts val="300"/>
              </a:spcBef>
              <a:spcAft>
                <a:spcPts val="300"/>
              </a:spcAft>
              <a:buClr>
                <a:schemeClr val="bg2"/>
              </a:buClr>
            </a:pPr>
            <a:r>
              <a:rPr lang="fr-FR" sz="1200" dirty="0"/>
              <a:t>Le poisson papillon à chevrons atteint sa maturité sexuelle à l’âge de 2 ans. Il vit généralement en solitaire ou en couple et est très territorial. Le mâle défendant son territoire contre toutes les autres espèces de poissons mangeant du corail. La reproduction à lieu en fonction des saisons des pluies et des cycles lunaires, sa période varie donc suivant les zones géographiques. Les couples remontent à la surface pour libérer leurs gamètes simultanément. Les œufs éclosent au bout d’une journée et les larves dérivent environ 2 mois avant de s’installer dans un récif généralement quand elles mesurent de 12 à 15 </a:t>
            </a:r>
            <a:r>
              <a:rPr lang="fr-FR" sz="1200" dirty="0" err="1"/>
              <a:t>mm.</a:t>
            </a:r>
            <a:r>
              <a:rPr lang="fr-FR" sz="1200" dirty="0"/>
              <a:t> </a:t>
            </a:r>
          </a:p>
          <a:p>
            <a:pPr algn="just">
              <a:spcBef>
                <a:spcPts val="300"/>
              </a:spcBef>
              <a:spcAft>
                <a:spcPts val="300"/>
              </a:spcAft>
              <a:buClr>
                <a:schemeClr val="bg2"/>
              </a:buClr>
            </a:pPr>
            <a:r>
              <a:rPr lang="fr-FR" sz="1200" dirty="0"/>
              <a:t>C’est une espèce classée comme quasi menacée qui va probablement être classée menacée dans un avenir proche. Sa dépendance aux coraux est telle que la disparition de son corail de prédilection entrainement inexorablement la sienne.</a:t>
            </a:r>
          </a:p>
        </p:txBody>
      </p:sp>
      <p:sp>
        <p:nvSpPr>
          <p:cNvPr id="4" name="ZoneTexte 3">
            <a:extLst>
              <a:ext uri="{FF2B5EF4-FFF2-40B4-BE49-F238E27FC236}">
                <a16:creationId xmlns:a16="http://schemas.microsoft.com/office/drawing/2014/main" id="{5EB7B83B-7703-48A1-8A96-E903DB933BC6}"/>
              </a:ext>
            </a:extLst>
          </p:cNvPr>
          <p:cNvSpPr txBox="1"/>
          <p:nvPr/>
        </p:nvSpPr>
        <p:spPr>
          <a:xfrm>
            <a:off x="5653030" y="523516"/>
            <a:ext cx="6538970" cy="646331"/>
          </a:xfrm>
          <a:prstGeom prst="rect">
            <a:avLst/>
          </a:prstGeom>
          <a:noFill/>
        </p:spPr>
        <p:txBody>
          <a:bodyPr wrap="none" rtlCol="0">
            <a:spAutoFit/>
          </a:bodyPr>
          <a:lstStyle/>
          <a:p>
            <a:r>
              <a:rPr lang="fr-FR" sz="3600" i="1" dirty="0">
                <a:solidFill>
                  <a:srgbClr val="0070C0"/>
                </a:solidFill>
                <a:latin typeface="Comic Sans MS" panose="030F0702030302020204" pitchFamily="66" charset="0"/>
              </a:rPr>
              <a:t>Le poisson papillon à chevrons</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788999"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Mai 22</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123091" y="5903553"/>
            <a:ext cx="6049109" cy="753737"/>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t>Origine du nom :</a:t>
            </a:r>
          </a:p>
          <a:p>
            <a:r>
              <a:rPr lang="fr-FR" sz="1100" i="1" dirty="0"/>
              <a:t>Papillon </a:t>
            </a:r>
            <a:r>
              <a:rPr lang="fr-FR" sz="1100" dirty="0"/>
              <a:t>: en référence à la forme ronde et très colorée et son attitude « virevoltante » au dessus du corail</a:t>
            </a:r>
          </a:p>
          <a:p>
            <a:r>
              <a:rPr lang="fr-FR" sz="1100" i="1" dirty="0"/>
              <a:t>chevrons</a:t>
            </a:r>
            <a:r>
              <a:rPr lang="fr-FR" sz="1100" dirty="0"/>
              <a:t> : lié à la forme des lignes sur son corps</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6606668" y="6044468"/>
            <a:ext cx="213262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Poisson paillon à chevrons =</a:t>
            </a:r>
          </a:p>
          <a:p>
            <a:pPr algn="ctr"/>
            <a:r>
              <a:rPr lang="fr-FR" sz="1000" dirty="0">
                <a:solidFill>
                  <a:schemeClr val="bg2">
                    <a:lumMod val="75000"/>
                  </a:schemeClr>
                </a:solidFill>
              </a:rPr>
              <a:t>V-</a:t>
            </a:r>
            <a:r>
              <a:rPr lang="fr-FR" sz="1000" dirty="0" err="1">
                <a:solidFill>
                  <a:schemeClr val="bg2">
                    <a:lumMod val="75000"/>
                  </a:schemeClr>
                </a:solidFill>
              </a:rPr>
              <a:t>lined</a:t>
            </a:r>
            <a:r>
              <a:rPr lang="fr-FR" sz="1000" dirty="0">
                <a:solidFill>
                  <a:schemeClr val="bg2">
                    <a:lumMod val="75000"/>
                  </a:schemeClr>
                </a:solidFill>
              </a:rPr>
              <a:t> </a:t>
            </a:r>
            <a:r>
              <a:rPr lang="fr-FR" sz="1000" dirty="0" err="1">
                <a:solidFill>
                  <a:schemeClr val="bg2">
                    <a:lumMod val="75000"/>
                  </a:schemeClr>
                </a:solidFill>
              </a:rPr>
              <a:t>butterflyfish</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6445036" y="5848725"/>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8563451" y="6370314"/>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9187962" y="6532603"/>
            <a:ext cx="3004038"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https://doris.ffessm.fr/ref/specie/1030</a:t>
            </a:r>
          </a:p>
        </p:txBody>
      </p:sp>
      <p:pic>
        <p:nvPicPr>
          <p:cNvPr id="8" name="Image 7">
            <a:extLst>
              <a:ext uri="{FF2B5EF4-FFF2-40B4-BE49-F238E27FC236}">
                <a16:creationId xmlns:a16="http://schemas.microsoft.com/office/drawing/2014/main" id="{9A856A24-9C79-47E9-ABED-CB5A8E18455A}"/>
              </a:ext>
            </a:extLst>
          </p:cNvPr>
          <p:cNvPicPr>
            <a:picLocks noChangeAspect="1"/>
          </p:cNvPicPr>
          <p:nvPr/>
        </p:nvPicPr>
        <p:blipFill>
          <a:blip r:embed="rId4"/>
          <a:stretch>
            <a:fillRect/>
          </a:stretch>
        </p:blipFill>
        <p:spPr>
          <a:xfrm>
            <a:off x="8304029" y="1339745"/>
            <a:ext cx="3824538" cy="2194763"/>
          </a:xfrm>
          <a:prstGeom prst="rect">
            <a:avLst/>
          </a:prstGeom>
        </p:spPr>
      </p:pic>
      <p:pic>
        <p:nvPicPr>
          <p:cNvPr id="11" name="Image 10">
            <a:extLst>
              <a:ext uri="{FF2B5EF4-FFF2-40B4-BE49-F238E27FC236}">
                <a16:creationId xmlns:a16="http://schemas.microsoft.com/office/drawing/2014/main" id="{EB875FF3-2BE3-4051-A305-25B932C2C082}"/>
              </a:ext>
            </a:extLst>
          </p:cNvPr>
          <p:cNvPicPr>
            <a:picLocks noChangeAspect="1"/>
          </p:cNvPicPr>
          <p:nvPr/>
        </p:nvPicPr>
        <p:blipFill>
          <a:blip r:embed="rId5"/>
          <a:stretch>
            <a:fillRect/>
          </a:stretch>
        </p:blipFill>
        <p:spPr>
          <a:xfrm>
            <a:off x="10193666" y="3638849"/>
            <a:ext cx="1934901" cy="2620877"/>
          </a:xfrm>
          <a:prstGeom prst="rect">
            <a:avLst/>
          </a:prstGeom>
        </p:spPr>
      </p:pic>
      <p:pic>
        <p:nvPicPr>
          <p:cNvPr id="19" name="Image 18">
            <a:extLst>
              <a:ext uri="{FF2B5EF4-FFF2-40B4-BE49-F238E27FC236}">
                <a16:creationId xmlns:a16="http://schemas.microsoft.com/office/drawing/2014/main" id="{C301DE95-45F6-43CD-A164-CABBCA0D59CC}"/>
              </a:ext>
            </a:extLst>
          </p:cNvPr>
          <p:cNvPicPr>
            <a:picLocks noChangeAspect="1"/>
          </p:cNvPicPr>
          <p:nvPr/>
        </p:nvPicPr>
        <p:blipFill>
          <a:blip r:embed="rId6"/>
          <a:stretch>
            <a:fillRect/>
          </a:stretch>
        </p:blipFill>
        <p:spPr>
          <a:xfrm>
            <a:off x="8304029" y="3619334"/>
            <a:ext cx="1838107" cy="1498489"/>
          </a:xfrm>
          <a:prstGeom prst="rect">
            <a:avLst/>
          </a:prstGeom>
        </p:spPr>
      </p:pic>
      <p:sp>
        <p:nvSpPr>
          <p:cNvPr id="21" name="ZoneTexte 20">
            <a:extLst>
              <a:ext uri="{FF2B5EF4-FFF2-40B4-BE49-F238E27FC236}">
                <a16:creationId xmlns:a16="http://schemas.microsoft.com/office/drawing/2014/main" id="{1D39F2A2-C582-492F-8676-D5FDD7D67C39}"/>
              </a:ext>
            </a:extLst>
          </p:cNvPr>
          <p:cNvSpPr txBox="1"/>
          <p:nvPr/>
        </p:nvSpPr>
        <p:spPr>
          <a:xfrm>
            <a:off x="8228639" y="5110046"/>
            <a:ext cx="1237839" cy="261610"/>
          </a:xfrm>
          <a:prstGeom prst="rect">
            <a:avLst/>
          </a:prstGeom>
          <a:noFill/>
        </p:spPr>
        <p:txBody>
          <a:bodyPr wrap="none" rtlCol="0">
            <a:spAutoFit/>
          </a:bodyPr>
          <a:lstStyle/>
          <a:p>
            <a:r>
              <a:rPr lang="fr-FR" sz="1050" dirty="0">
                <a:solidFill>
                  <a:schemeClr val="bg2">
                    <a:lumMod val="75000"/>
                  </a:schemeClr>
                </a:solidFill>
              </a:rPr>
              <a:t>Couleur de nuit</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411</TotalTime>
  <Words>411</Words>
  <Application>Microsoft Office PowerPoint</Application>
  <PresentationFormat>Grand écran</PresentationFormat>
  <Paragraphs>14</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54</cp:revision>
  <dcterms:created xsi:type="dcterms:W3CDTF">2020-09-30T18:21:19Z</dcterms:created>
  <dcterms:modified xsi:type="dcterms:W3CDTF">2022-05-11T17:15:10Z</dcterms:modified>
</cp:coreProperties>
</file>