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F93"/>
    <a:srgbClr val="06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11/10/2020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84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1F6151CA-BA7D-4CB3-A894-5DE2DB8BCDDB}" type="datetimeFigureOut">
              <a:rPr lang="fr-FR" smtClean="0"/>
              <a:t>11/10/2020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6112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11/10/2020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7962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11/10/2020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201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11/10/2020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16517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11/10/2020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3153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11/10/2020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47141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11/10/2020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94234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11/10/2020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06902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11/10/2020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E94EF71E-DC9C-4A55-A938-7FDAED1D3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8" name="Connecteur droit 7">
            <a:extLst>
              <a:ext uri="{FF2B5EF4-FFF2-40B4-BE49-F238E27FC236}">
                <a16:creationId xmlns:a16="http://schemas.microsoft.com/office/drawing/2014/main" id="{37A52F4B-8923-400A-96B8-21A52645EF8B}"/>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9" name="ZoneTexte 8">
            <a:extLst>
              <a:ext uri="{FF2B5EF4-FFF2-40B4-BE49-F238E27FC236}">
                <a16:creationId xmlns:a16="http://schemas.microsoft.com/office/drawing/2014/main" id="{289D0645-3E7F-4266-B42D-952F6E1E283D}"/>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385909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11/10/2020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D81919DB-9CA2-4F5F-AA65-364770D1D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66351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6151CA-BA7D-4CB3-A894-5DE2DB8BCDDB}" type="datetimeFigureOut">
              <a:rPr lang="fr-FR" smtClean="0"/>
              <a:t>11/10/2020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4DEA5EE6-93DA-42E6-9316-4DEBFC5C37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34340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F6151CA-BA7D-4CB3-A894-5DE2DB8BCDDB}" type="datetimeFigureOut">
              <a:rPr lang="fr-FR" smtClean="0"/>
              <a:t>11/10/2020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7159E7D-841A-4ECA-A438-2FD7BA9870BF}" type="slidenum">
              <a:rPr lang="fr-FR" smtClean="0"/>
              <a:t>‹N°›</a:t>
            </a:fld>
            <a:endParaRPr lang="fr-FR"/>
          </a:p>
        </p:txBody>
      </p:sp>
      <p:pic>
        <p:nvPicPr>
          <p:cNvPr id="10" name="Image 9">
            <a:extLst>
              <a:ext uri="{FF2B5EF4-FFF2-40B4-BE49-F238E27FC236}">
                <a16:creationId xmlns:a16="http://schemas.microsoft.com/office/drawing/2014/main" id="{E14CB49A-B03B-4BAB-B88D-4966DA1D4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43772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F6151CA-BA7D-4CB3-A894-5DE2DB8BCDDB}" type="datetimeFigureOut">
              <a:rPr lang="fr-FR" smtClean="0"/>
              <a:t>11/10/2020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pic>
        <p:nvPicPr>
          <p:cNvPr id="6" name="Image 5">
            <a:extLst>
              <a:ext uri="{FF2B5EF4-FFF2-40B4-BE49-F238E27FC236}">
                <a16:creationId xmlns:a16="http://schemas.microsoft.com/office/drawing/2014/main" id="{C26F4B32-6593-4C51-A5C7-F137C100EE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92647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151CA-BA7D-4CB3-A894-5DE2DB8BCDDB}" type="datetimeFigureOut">
              <a:rPr lang="fr-FR" smtClean="0"/>
              <a:t>11/10/2020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7159E7D-841A-4ECA-A438-2FD7BA9870BF}" type="slidenum">
              <a:rPr lang="fr-FR" smtClean="0"/>
              <a:t>‹N°›</a:t>
            </a:fld>
            <a:endParaRPr lang="fr-FR"/>
          </a:p>
        </p:txBody>
      </p:sp>
      <p:pic>
        <p:nvPicPr>
          <p:cNvPr id="5" name="Image 4">
            <a:extLst>
              <a:ext uri="{FF2B5EF4-FFF2-40B4-BE49-F238E27FC236}">
                <a16:creationId xmlns:a16="http://schemas.microsoft.com/office/drawing/2014/main" id="{FDFE1475-6E37-4BB8-A2FC-9B9167E3E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260303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11/10/2020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D44A78E1-DD7D-4F95-B352-997C6FAEC8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0044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11/10/2020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0170D47A-EFA9-4805-B192-684D12E2F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81188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F6151CA-BA7D-4CB3-A894-5DE2DB8BCDDB}" type="datetimeFigureOut">
              <a:rPr lang="fr-FR" smtClean="0"/>
              <a:t>11/10/2020</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7159E7D-841A-4ECA-A438-2FD7BA9870BF}" type="slidenum">
              <a:rPr lang="fr-FR" smtClean="0"/>
              <a:t>‹N°›</a:t>
            </a:fld>
            <a:endParaRPr lang="fr-FR"/>
          </a:p>
        </p:txBody>
      </p:sp>
      <p:pic>
        <p:nvPicPr>
          <p:cNvPr id="13" name="Image 12">
            <a:extLst>
              <a:ext uri="{FF2B5EF4-FFF2-40B4-BE49-F238E27FC236}">
                <a16:creationId xmlns:a16="http://schemas.microsoft.com/office/drawing/2014/main" id="{2764FC99-2FAD-48F5-856D-EE0132FF078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14" name="Connecteur droit 13">
            <a:extLst>
              <a:ext uri="{FF2B5EF4-FFF2-40B4-BE49-F238E27FC236}">
                <a16:creationId xmlns:a16="http://schemas.microsoft.com/office/drawing/2014/main" id="{573DE984-2D62-4026-A032-12A88F0C622F}"/>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15" name="ZoneTexte 14">
            <a:extLst>
              <a:ext uri="{FF2B5EF4-FFF2-40B4-BE49-F238E27FC236}">
                <a16:creationId xmlns:a16="http://schemas.microsoft.com/office/drawing/2014/main" id="{B73F8C86-F8F4-480C-BC51-DB4502ACEAB0}"/>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233244744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2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18" name="ZoneTexte 17">
            <a:extLst>
              <a:ext uri="{FF2B5EF4-FFF2-40B4-BE49-F238E27FC236}">
                <a16:creationId xmlns:a16="http://schemas.microsoft.com/office/drawing/2014/main" id="{36DAC7E9-3A63-481C-8050-13DC7703B677}"/>
              </a:ext>
            </a:extLst>
          </p:cNvPr>
          <p:cNvSpPr txBox="1"/>
          <p:nvPr/>
        </p:nvSpPr>
        <p:spPr>
          <a:xfrm>
            <a:off x="8894170" y="3912277"/>
            <a:ext cx="697857" cy="276999"/>
          </a:xfrm>
          <a:prstGeom prst="rect">
            <a:avLst/>
          </a:prstGeom>
          <a:solidFill>
            <a:schemeClr val="tx1"/>
          </a:solidFill>
        </p:spPr>
        <p:txBody>
          <a:bodyPr wrap="square" rtlCol="0">
            <a:spAutoFit/>
          </a:bodyPr>
          <a:lstStyle/>
          <a:p>
            <a:pPr algn="ctr"/>
            <a:r>
              <a:rPr lang="fr-FR" sz="1200" dirty="0">
                <a:solidFill>
                  <a:schemeClr val="bg2">
                    <a:lumMod val="75000"/>
                  </a:schemeClr>
                </a:solidFill>
              </a:rPr>
              <a:t>Yeux</a:t>
            </a:r>
          </a:p>
        </p:txBody>
      </p:sp>
      <p:sp>
        <p:nvSpPr>
          <p:cNvPr id="3" name="Espace réservé du contenu 2">
            <a:extLst>
              <a:ext uri="{FF2B5EF4-FFF2-40B4-BE49-F238E27FC236}">
                <a16:creationId xmlns:a16="http://schemas.microsoft.com/office/drawing/2014/main" id="{3E66DF41-B2BC-4E73-B24E-81CFF32239CA}"/>
              </a:ext>
            </a:extLst>
          </p:cNvPr>
          <p:cNvSpPr>
            <a:spLocks noGrp="1"/>
          </p:cNvSpPr>
          <p:nvPr>
            <p:ph idx="1"/>
          </p:nvPr>
        </p:nvSpPr>
        <p:spPr>
          <a:xfrm>
            <a:off x="94882" y="1533221"/>
            <a:ext cx="7487737" cy="3997976"/>
          </a:xfrm>
        </p:spPr>
        <p:txBody>
          <a:bodyPr>
            <a:noAutofit/>
          </a:bodyPr>
          <a:lstStyle/>
          <a:p>
            <a:pPr>
              <a:spcBef>
                <a:spcPts val="300"/>
              </a:spcBef>
              <a:spcAft>
                <a:spcPts val="300"/>
              </a:spcAft>
              <a:buClr>
                <a:schemeClr val="bg2"/>
              </a:buClr>
            </a:pPr>
            <a:r>
              <a:rPr lang="fr-FR" sz="1200" dirty="0"/>
              <a:t>La coquille Saint-Jacques, bien connue des gastronomes, est un mollusque bivalve (2 coquilles) présent principalement en Manche et en Atlantique. Elle se trouve sur les fonds vaseux et sablonneux dans lesquels elle s’enfouit entre 5 et 40cm. La coquille Saint-Jacques présente à Erquy est la</a:t>
            </a:r>
            <a:r>
              <a:rPr lang="fr-FR" sz="1100" b="0" i="0" dirty="0">
                <a:solidFill>
                  <a:srgbClr val="646464"/>
                </a:solidFill>
                <a:effectLst/>
                <a:latin typeface="Roboto"/>
              </a:rPr>
              <a:t> </a:t>
            </a:r>
            <a:r>
              <a:rPr lang="fr-FR" sz="1100" b="0" i="1" dirty="0">
                <a:effectLst/>
                <a:latin typeface="Roboto"/>
              </a:rPr>
              <a:t>Pecten </a:t>
            </a:r>
            <a:r>
              <a:rPr lang="fr-FR" sz="1100" i="1" dirty="0" err="1">
                <a:latin typeface="Roboto"/>
              </a:rPr>
              <a:t>M</a:t>
            </a:r>
            <a:r>
              <a:rPr lang="fr-FR" sz="1100" b="0" i="1" dirty="0" err="1">
                <a:effectLst/>
                <a:latin typeface="Roboto"/>
              </a:rPr>
              <a:t>aximus</a:t>
            </a:r>
            <a:r>
              <a:rPr lang="fr-FR" sz="1100" b="0" i="1" dirty="0">
                <a:effectLst/>
                <a:latin typeface="Roboto"/>
              </a:rPr>
              <a:t> </a:t>
            </a:r>
            <a:r>
              <a:rPr lang="fr-FR" sz="1100" b="0" dirty="0">
                <a:effectLst/>
                <a:latin typeface="Roboto"/>
              </a:rPr>
              <a:t>(</a:t>
            </a:r>
            <a:r>
              <a:rPr lang="fr-FR" sz="1100" b="0" i="1" dirty="0">
                <a:effectLst/>
                <a:latin typeface="Roboto"/>
              </a:rPr>
              <a:t>Pecten </a:t>
            </a:r>
            <a:r>
              <a:rPr lang="fr-FR" sz="1100" b="0" dirty="0">
                <a:effectLst/>
                <a:latin typeface="Roboto"/>
              </a:rPr>
              <a:t>: peigne</a:t>
            </a:r>
            <a:r>
              <a:rPr lang="fr-FR" sz="1100" b="0" i="1" dirty="0">
                <a:effectLst/>
                <a:latin typeface="Roboto"/>
              </a:rPr>
              <a:t>, </a:t>
            </a:r>
            <a:r>
              <a:rPr lang="fr-FR" sz="1100" b="0" i="1" dirty="0" err="1">
                <a:effectLst/>
                <a:latin typeface="Roboto"/>
              </a:rPr>
              <a:t>Maximus</a:t>
            </a:r>
            <a:r>
              <a:rPr lang="fr-FR" sz="1100" b="0" i="1" dirty="0">
                <a:effectLst/>
                <a:latin typeface="Roboto"/>
              </a:rPr>
              <a:t> </a:t>
            </a:r>
            <a:r>
              <a:rPr lang="fr-FR" sz="1100" b="0" dirty="0">
                <a:effectLst/>
                <a:latin typeface="Roboto"/>
              </a:rPr>
              <a:t>: le plus grand).</a:t>
            </a:r>
            <a:endParaRPr lang="fr-FR" sz="1200" dirty="0"/>
          </a:p>
          <a:p>
            <a:pPr>
              <a:spcBef>
                <a:spcPts val="300"/>
              </a:spcBef>
              <a:spcAft>
                <a:spcPts val="300"/>
              </a:spcAft>
              <a:buClr>
                <a:schemeClr val="bg2"/>
              </a:buClr>
            </a:pPr>
            <a:r>
              <a:rPr lang="fr-FR" sz="1200" dirty="0"/>
              <a:t>Sa taille maximale est de 16cm qu’elle atteint au bout de 7 ans. La croissance de la coquille Saint-Jacques est saisonnière (plus importante en été). Les stries de croissance sur la coquille permettent de connaître son âge comme les stries d'une coupe de tronc d'arbre. Sa durée de vie maximale est de 20 ans.</a:t>
            </a:r>
          </a:p>
          <a:p>
            <a:pPr>
              <a:spcBef>
                <a:spcPts val="300"/>
              </a:spcBef>
              <a:spcAft>
                <a:spcPts val="300"/>
              </a:spcAft>
              <a:buClr>
                <a:schemeClr val="bg2"/>
              </a:buClr>
            </a:pPr>
            <a:r>
              <a:rPr lang="fr-FR" sz="1200" dirty="0"/>
              <a:t>La coquille Saint-Jacques possède 2 valves différentes : 1 plate et 1 arrondie ainsi que 2 oreilles identiques. Le nombre de côtes sur les valves est de 15 à 17. </a:t>
            </a:r>
          </a:p>
          <a:p>
            <a:pPr>
              <a:spcBef>
                <a:spcPts val="300"/>
              </a:spcBef>
              <a:spcAft>
                <a:spcPts val="300"/>
              </a:spcAft>
              <a:buClr>
                <a:schemeClr val="bg2"/>
              </a:buClr>
            </a:pPr>
            <a:r>
              <a:rPr lang="fr-FR" sz="1200" dirty="0"/>
              <a:t>C’est un animal filtreur qui se nourrit d’algues et de détritus présents dans le plancton qu’il retient par ses branchies.</a:t>
            </a:r>
          </a:p>
          <a:p>
            <a:pPr>
              <a:spcBef>
                <a:spcPts val="300"/>
              </a:spcBef>
              <a:spcAft>
                <a:spcPts val="300"/>
              </a:spcAft>
              <a:buClr>
                <a:schemeClr val="bg2"/>
              </a:buClr>
            </a:pPr>
            <a:r>
              <a:rPr lang="fr-FR" sz="1200" dirty="0"/>
              <a:t>Hormis l’homme, les étoiles de mer sont les grandes prédatrices des coquilles Saint-Jacques. En présence d’une étoile de mer, la coquille Saint-Jacques effectue des bonds en claquant violement ses 2 valves pour pouvoir s’enfuir rapidement. </a:t>
            </a:r>
          </a:p>
          <a:p>
            <a:pPr>
              <a:spcBef>
                <a:spcPts val="300"/>
              </a:spcBef>
              <a:spcAft>
                <a:spcPts val="300"/>
              </a:spcAft>
              <a:buClr>
                <a:schemeClr val="bg2"/>
              </a:buClr>
            </a:pPr>
            <a:r>
              <a:rPr lang="fr-FR" sz="1200" dirty="0"/>
              <a:t>Les coquilles Saint-Jacques sont hermaphrodites. L’organe reproducteur comprend 2 parties : la partie male blanchâtre et la partie femelle rouge orangée. Les larves dérivent 40 jours avec le plancton avant de se fixer. Elles peuvent se reproduire à l’âge de 2 ou 3 ans.</a:t>
            </a:r>
          </a:p>
          <a:p>
            <a:pPr>
              <a:spcBef>
                <a:spcPts val="300"/>
              </a:spcBef>
              <a:spcAft>
                <a:spcPts val="300"/>
              </a:spcAft>
              <a:buClr>
                <a:schemeClr val="bg2"/>
              </a:buClr>
            </a:pPr>
            <a:r>
              <a:rPr lang="fr-FR" sz="1200" dirty="0"/>
              <a:t>Sa pêche est réglementée en France et n’est autorisée que du 1</a:t>
            </a:r>
            <a:r>
              <a:rPr lang="fr-FR" sz="1200" baseline="30000" dirty="0"/>
              <a:t>er</a:t>
            </a:r>
            <a:r>
              <a:rPr lang="fr-FR" sz="1200" dirty="0"/>
              <a:t> octobre au 15 mai pour une taille supérieure à 10,2cm.</a:t>
            </a:r>
          </a:p>
        </p:txBody>
      </p:sp>
      <p:sp>
        <p:nvSpPr>
          <p:cNvPr id="4" name="ZoneTexte 3">
            <a:extLst>
              <a:ext uri="{FF2B5EF4-FFF2-40B4-BE49-F238E27FC236}">
                <a16:creationId xmlns:a16="http://schemas.microsoft.com/office/drawing/2014/main" id="{5EB7B83B-7703-48A1-8A96-E903DB933BC6}"/>
              </a:ext>
            </a:extLst>
          </p:cNvPr>
          <p:cNvSpPr txBox="1"/>
          <p:nvPr/>
        </p:nvSpPr>
        <p:spPr>
          <a:xfrm>
            <a:off x="5780978" y="277578"/>
            <a:ext cx="6226384" cy="923330"/>
          </a:xfrm>
          <a:prstGeom prst="rect">
            <a:avLst/>
          </a:prstGeom>
          <a:noFill/>
        </p:spPr>
        <p:txBody>
          <a:bodyPr wrap="none" rtlCol="0">
            <a:spAutoFit/>
          </a:bodyPr>
          <a:lstStyle/>
          <a:p>
            <a:r>
              <a:rPr lang="fr-FR" sz="4000" i="1" dirty="0">
                <a:solidFill>
                  <a:srgbClr val="0070C0"/>
                </a:solidFill>
                <a:latin typeface="Comic Sans MS" panose="030F0702030302020204" pitchFamily="66" charset="0"/>
              </a:rPr>
              <a:t>La coquille Saint-Jacques</a:t>
            </a:r>
          </a:p>
          <a:p>
            <a:pPr algn="r"/>
            <a:r>
              <a:rPr lang="fr-FR" sz="1400" i="1" dirty="0">
                <a:solidFill>
                  <a:srgbClr val="0070C0"/>
                </a:solidFill>
                <a:latin typeface="Comic Sans MS" panose="030F0702030302020204" pitchFamily="66" charset="0"/>
              </a:rPr>
              <a:t> (Pecten </a:t>
            </a:r>
            <a:r>
              <a:rPr lang="fr-FR" sz="1400" i="1" dirty="0" err="1">
                <a:solidFill>
                  <a:srgbClr val="0070C0"/>
                </a:solidFill>
                <a:latin typeface="Comic Sans MS" panose="030F0702030302020204" pitchFamily="66" charset="0"/>
              </a:rPr>
              <a:t>Maximus</a:t>
            </a:r>
            <a:r>
              <a:rPr lang="fr-FR" sz="1400" i="1" dirty="0">
                <a:solidFill>
                  <a:srgbClr val="0070C0"/>
                </a:solidFill>
                <a:latin typeface="Comic Sans MS" panose="030F0702030302020204" pitchFamily="66" charset="0"/>
              </a:rPr>
              <a:t>)</a:t>
            </a:r>
          </a:p>
        </p:txBody>
      </p:sp>
      <p:sp>
        <p:nvSpPr>
          <p:cNvPr id="5" name="ZoneTexte 4">
            <a:extLst>
              <a:ext uri="{FF2B5EF4-FFF2-40B4-BE49-F238E27FC236}">
                <a16:creationId xmlns:a16="http://schemas.microsoft.com/office/drawing/2014/main" id="{C0148C19-EBE4-4F0B-8172-D25DFF234B6F}"/>
              </a:ext>
            </a:extLst>
          </p:cNvPr>
          <p:cNvSpPr txBox="1"/>
          <p:nvPr/>
        </p:nvSpPr>
        <p:spPr>
          <a:xfrm>
            <a:off x="10943781" y="112991"/>
            <a:ext cx="990977" cy="369332"/>
          </a:xfrm>
          <a:prstGeom prst="rect">
            <a:avLst/>
          </a:prstGeom>
          <a:noFill/>
        </p:spPr>
        <p:txBody>
          <a:bodyPr wrap="none" rtlCol="0">
            <a:spAutoFit/>
          </a:bodyPr>
          <a:lstStyle/>
          <a:p>
            <a:r>
              <a:rPr lang="fr-FR" dirty="0">
                <a:solidFill>
                  <a:schemeClr val="accent1">
                    <a:lumMod val="75000"/>
                  </a:schemeClr>
                </a:solidFill>
                <a:latin typeface="Brush Script MT" panose="03060802040406070304" pitchFamily="66" charset="0"/>
              </a:rPr>
              <a:t>Octobre 20</a:t>
            </a:r>
          </a:p>
        </p:txBody>
      </p:sp>
      <p:sp>
        <p:nvSpPr>
          <p:cNvPr id="7" name="Rectangle : coins arrondis 6">
            <a:extLst>
              <a:ext uri="{FF2B5EF4-FFF2-40B4-BE49-F238E27FC236}">
                <a16:creationId xmlns:a16="http://schemas.microsoft.com/office/drawing/2014/main" id="{F64C3556-4DB9-4A68-A0D4-AB8779D43320}"/>
              </a:ext>
            </a:extLst>
          </p:cNvPr>
          <p:cNvSpPr/>
          <p:nvPr/>
        </p:nvSpPr>
        <p:spPr>
          <a:xfrm>
            <a:off x="200024" y="5917223"/>
            <a:ext cx="3448050" cy="851828"/>
          </a:xfrm>
          <a:prstGeom prst="roundRect">
            <a:avLst/>
          </a:prstGeom>
          <a:solidFill>
            <a:srgbClr val="0B5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t>Origine du nom :</a:t>
            </a:r>
          </a:p>
          <a:p>
            <a:r>
              <a:rPr lang="fr-FR" sz="1200" b="0" i="0" dirty="0">
                <a:solidFill>
                  <a:schemeClr val="tx1"/>
                </a:solidFill>
                <a:effectLst/>
                <a:latin typeface="Roboto"/>
              </a:rPr>
              <a:t>Nom donné par les pèlerins du XIIème siècle qui rapportaient ces coquilles en revenant de la route de Saint-Jacques de Compostelle.</a:t>
            </a:r>
            <a:endParaRPr lang="fr-FR" sz="1200" dirty="0"/>
          </a:p>
        </p:txBody>
      </p:sp>
      <p:sp>
        <p:nvSpPr>
          <p:cNvPr id="12" name="Rectangle : coins arrondis 11">
            <a:extLst>
              <a:ext uri="{FF2B5EF4-FFF2-40B4-BE49-F238E27FC236}">
                <a16:creationId xmlns:a16="http://schemas.microsoft.com/office/drawing/2014/main" id="{ACB81332-3C7D-41DB-A6AB-7DC87D7D7CCA}"/>
              </a:ext>
            </a:extLst>
          </p:cNvPr>
          <p:cNvSpPr/>
          <p:nvPr/>
        </p:nvSpPr>
        <p:spPr>
          <a:xfrm>
            <a:off x="4431324" y="6028149"/>
            <a:ext cx="1925514" cy="496952"/>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dirty="0">
                <a:solidFill>
                  <a:schemeClr val="bg2">
                    <a:lumMod val="75000"/>
                  </a:schemeClr>
                </a:solidFill>
              </a:rPr>
              <a:t>Coquille Saint-Jacques = Great </a:t>
            </a:r>
            <a:r>
              <a:rPr lang="fr-FR" sz="1000" dirty="0" err="1">
                <a:solidFill>
                  <a:schemeClr val="bg2">
                    <a:lumMod val="75000"/>
                  </a:schemeClr>
                </a:solidFill>
              </a:rPr>
              <a:t>scallop</a:t>
            </a:r>
            <a:r>
              <a:rPr lang="fr-FR" sz="1000" dirty="0">
                <a:solidFill>
                  <a:schemeClr val="bg2">
                    <a:lumMod val="75000"/>
                  </a:schemeClr>
                </a:solidFill>
              </a:rPr>
              <a:t> ou St James’ </a:t>
            </a:r>
            <a:r>
              <a:rPr lang="fr-FR" sz="1000" dirty="0" err="1">
                <a:solidFill>
                  <a:schemeClr val="bg2">
                    <a:lumMod val="75000"/>
                  </a:schemeClr>
                </a:solidFill>
              </a:rPr>
              <a:t>shell</a:t>
            </a:r>
            <a:endParaRPr lang="fr-FR" sz="1000" dirty="0"/>
          </a:p>
        </p:txBody>
      </p:sp>
      <p:pic>
        <p:nvPicPr>
          <p:cNvPr id="10" name="Image 9">
            <a:extLst>
              <a:ext uri="{FF2B5EF4-FFF2-40B4-BE49-F238E27FC236}">
                <a16:creationId xmlns:a16="http://schemas.microsoft.com/office/drawing/2014/main" id="{FE5F6AFF-7BCE-4AA3-B704-A7DB62C077B8}"/>
              </a:ext>
            </a:extLst>
          </p:cNvPr>
          <p:cNvPicPr>
            <a:picLocks noChangeAspect="1"/>
          </p:cNvPicPr>
          <p:nvPr/>
        </p:nvPicPr>
        <p:blipFill>
          <a:blip r:embed="rId2"/>
          <a:stretch>
            <a:fillRect/>
          </a:stretch>
        </p:blipFill>
        <p:spPr>
          <a:xfrm>
            <a:off x="4253594" y="5832406"/>
            <a:ext cx="355459" cy="391486"/>
          </a:xfrm>
          <a:prstGeom prst="rect">
            <a:avLst/>
          </a:prstGeom>
        </p:spPr>
      </p:pic>
      <p:pic>
        <p:nvPicPr>
          <p:cNvPr id="17" name="Image 16">
            <a:extLst>
              <a:ext uri="{FF2B5EF4-FFF2-40B4-BE49-F238E27FC236}">
                <a16:creationId xmlns:a16="http://schemas.microsoft.com/office/drawing/2014/main" id="{6949CED9-E131-4787-850D-0A3034B4F362}"/>
              </a:ext>
            </a:extLst>
          </p:cNvPr>
          <p:cNvPicPr>
            <a:picLocks noChangeAspect="1"/>
          </p:cNvPicPr>
          <p:nvPr/>
        </p:nvPicPr>
        <p:blipFill>
          <a:blip r:embed="rId3"/>
          <a:stretch>
            <a:fillRect/>
          </a:stretch>
        </p:blipFill>
        <p:spPr>
          <a:xfrm>
            <a:off x="6181000" y="6355204"/>
            <a:ext cx="351675" cy="339794"/>
          </a:xfrm>
          <a:prstGeom prst="rect">
            <a:avLst/>
          </a:prstGeom>
        </p:spPr>
      </p:pic>
      <p:pic>
        <p:nvPicPr>
          <p:cNvPr id="6" name="Image 5">
            <a:extLst>
              <a:ext uri="{FF2B5EF4-FFF2-40B4-BE49-F238E27FC236}">
                <a16:creationId xmlns:a16="http://schemas.microsoft.com/office/drawing/2014/main" id="{E4A0D09E-103E-4E51-A199-1AC4F9162241}"/>
              </a:ext>
            </a:extLst>
          </p:cNvPr>
          <p:cNvPicPr>
            <a:picLocks noChangeAspect="1"/>
          </p:cNvPicPr>
          <p:nvPr/>
        </p:nvPicPr>
        <p:blipFill rotWithShape="1">
          <a:blip r:embed="rId4"/>
          <a:srcRect l="13546" t="8827" r="7915" b="7825"/>
          <a:stretch/>
        </p:blipFill>
        <p:spPr>
          <a:xfrm rot="10800000">
            <a:off x="8296673" y="4387512"/>
            <a:ext cx="2748730" cy="2190698"/>
          </a:xfrm>
          <a:prstGeom prst="rect">
            <a:avLst/>
          </a:prstGeom>
        </p:spPr>
      </p:pic>
      <p:pic>
        <p:nvPicPr>
          <p:cNvPr id="14" name="Image 13">
            <a:extLst>
              <a:ext uri="{FF2B5EF4-FFF2-40B4-BE49-F238E27FC236}">
                <a16:creationId xmlns:a16="http://schemas.microsoft.com/office/drawing/2014/main" id="{0A4B19C7-AA0F-4B1A-8D4D-0BC95BE65F07}"/>
              </a:ext>
            </a:extLst>
          </p:cNvPr>
          <p:cNvPicPr>
            <a:picLocks noChangeAspect="1"/>
          </p:cNvPicPr>
          <p:nvPr/>
        </p:nvPicPr>
        <p:blipFill rotWithShape="1">
          <a:blip r:embed="rId5"/>
          <a:srcRect l="25152" b="12269"/>
          <a:stretch/>
        </p:blipFill>
        <p:spPr>
          <a:xfrm>
            <a:off x="7807568" y="1469963"/>
            <a:ext cx="2397039" cy="2486575"/>
          </a:xfrm>
          <a:prstGeom prst="rect">
            <a:avLst/>
          </a:prstGeom>
        </p:spPr>
      </p:pic>
      <p:pic>
        <p:nvPicPr>
          <p:cNvPr id="16" name="Image 15">
            <a:extLst>
              <a:ext uri="{FF2B5EF4-FFF2-40B4-BE49-F238E27FC236}">
                <a16:creationId xmlns:a16="http://schemas.microsoft.com/office/drawing/2014/main" id="{B49EE619-4E01-4859-8E5E-924BE610C017}"/>
              </a:ext>
            </a:extLst>
          </p:cNvPr>
          <p:cNvPicPr>
            <a:picLocks noChangeAspect="1"/>
          </p:cNvPicPr>
          <p:nvPr/>
        </p:nvPicPr>
        <p:blipFill>
          <a:blip r:embed="rId6"/>
          <a:stretch>
            <a:fillRect/>
          </a:stretch>
        </p:blipFill>
        <p:spPr>
          <a:xfrm>
            <a:off x="10362410" y="2058342"/>
            <a:ext cx="1615492" cy="1269315"/>
          </a:xfrm>
          <a:prstGeom prst="rect">
            <a:avLst/>
          </a:prstGeom>
        </p:spPr>
      </p:pic>
      <p:sp>
        <p:nvSpPr>
          <p:cNvPr id="19" name="ZoneTexte 18">
            <a:extLst>
              <a:ext uri="{FF2B5EF4-FFF2-40B4-BE49-F238E27FC236}">
                <a16:creationId xmlns:a16="http://schemas.microsoft.com/office/drawing/2014/main" id="{72DDEA08-F350-4E6C-B121-000C31FB4F3C}"/>
              </a:ext>
            </a:extLst>
          </p:cNvPr>
          <p:cNvSpPr txBox="1"/>
          <p:nvPr/>
        </p:nvSpPr>
        <p:spPr>
          <a:xfrm>
            <a:off x="10594852" y="3391844"/>
            <a:ext cx="1383050" cy="276999"/>
          </a:xfrm>
          <a:prstGeom prst="rect">
            <a:avLst/>
          </a:prstGeom>
          <a:solidFill>
            <a:schemeClr val="tx1"/>
          </a:solidFill>
        </p:spPr>
        <p:txBody>
          <a:bodyPr wrap="square" rtlCol="0">
            <a:spAutoFit/>
          </a:bodyPr>
          <a:lstStyle/>
          <a:p>
            <a:pPr algn="ctr"/>
            <a:r>
              <a:rPr lang="fr-FR" sz="1200" dirty="0">
                <a:solidFill>
                  <a:schemeClr val="bg2">
                    <a:lumMod val="75000"/>
                  </a:schemeClr>
                </a:solidFill>
              </a:rPr>
              <a:t>Partie femelle</a:t>
            </a:r>
          </a:p>
        </p:txBody>
      </p:sp>
      <p:sp>
        <p:nvSpPr>
          <p:cNvPr id="20" name="ZoneTexte 19">
            <a:extLst>
              <a:ext uri="{FF2B5EF4-FFF2-40B4-BE49-F238E27FC236}">
                <a16:creationId xmlns:a16="http://schemas.microsoft.com/office/drawing/2014/main" id="{D973C353-3239-4AE6-A702-448B9AC82DB9}"/>
              </a:ext>
            </a:extLst>
          </p:cNvPr>
          <p:cNvSpPr txBox="1"/>
          <p:nvPr/>
        </p:nvSpPr>
        <p:spPr>
          <a:xfrm>
            <a:off x="10362410" y="1642791"/>
            <a:ext cx="1383050" cy="276999"/>
          </a:xfrm>
          <a:prstGeom prst="rect">
            <a:avLst/>
          </a:prstGeom>
          <a:solidFill>
            <a:schemeClr val="tx1"/>
          </a:solidFill>
        </p:spPr>
        <p:txBody>
          <a:bodyPr wrap="square" rtlCol="0">
            <a:spAutoFit/>
          </a:bodyPr>
          <a:lstStyle/>
          <a:p>
            <a:pPr algn="ctr"/>
            <a:r>
              <a:rPr lang="fr-FR" sz="1200" dirty="0">
                <a:solidFill>
                  <a:schemeClr val="bg2">
                    <a:lumMod val="75000"/>
                  </a:schemeClr>
                </a:solidFill>
              </a:rPr>
              <a:t>Partie male</a:t>
            </a:r>
          </a:p>
        </p:txBody>
      </p:sp>
      <p:cxnSp>
        <p:nvCxnSpPr>
          <p:cNvPr id="22" name="Connecteur droit avec flèche 21">
            <a:extLst>
              <a:ext uri="{FF2B5EF4-FFF2-40B4-BE49-F238E27FC236}">
                <a16:creationId xmlns:a16="http://schemas.microsoft.com/office/drawing/2014/main" id="{86DD88B6-8815-4CC7-9B39-35439F532BD7}"/>
              </a:ext>
            </a:extLst>
          </p:cNvPr>
          <p:cNvCxnSpPr/>
          <p:nvPr/>
        </p:nvCxnSpPr>
        <p:spPr>
          <a:xfrm>
            <a:off x="10796954" y="1919790"/>
            <a:ext cx="79131" cy="682733"/>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Connecteur droit avec flèche 22">
            <a:extLst>
              <a:ext uri="{FF2B5EF4-FFF2-40B4-BE49-F238E27FC236}">
                <a16:creationId xmlns:a16="http://schemas.microsoft.com/office/drawing/2014/main" id="{D7C1E8B8-3CF9-46DB-A919-5548F1D1C29A}"/>
              </a:ext>
            </a:extLst>
          </p:cNvPr>
          <p:cNvCxnSpPr>
            <a:cxnSpLocks/>
          </p:cNvCxnSpPr>
          <p:nvPr/>
        </p:nvCxnSpPr>
        <p:spPr>
          <a:xfrm flipV="1">
            <a:off x="11045403" y="2955051"/>
            <a:ext cx="0" cy="473949"/>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ZoneTexte 20">
            <a:extLst>
              <a:ext uri="{FF2B5EF4-FFF2-40B4-BE49-F238E27FC236}">
                <a16:creationId xmlns:a16="http://schemas.microsoft.com/office/drawing/2014/main" id="{35F2349A-6DDC-41C8-A4AC-E051561491BF}"/>
              </a:ext>
            </a:extLst>
          </p:cNvPr>
          <p:cNvSpPr txBox="1"/>
          <p:nvPr/>
        </p:nvSpPr>
        <p:spPr>
          <a:xfrm>
            <a:off x="10289303" y="6602765"/>
            <a:ext cx="1889122" cy="246221"/>
          </a:xfrm>
          <a:prstGeom prst="rect">
            <a:avLst/>
          </a:prstGeom>
          <a:solidFill>
            <a:schemeClr val="tx1"/>
          </a:solidFill>
        </p:spPr>
        <p:txBody>
          <a:bodyPr wrap="square" rtlCol="0">
            <a:spAutoFit/>
          </a:bodyPr>
          <a:lstStyle/>
          <a:p>
            <a:pPr algn="r"/>
            <a:r>
              <a:rPr lang="fr-FR" sz="1000" dirty="0">
                <a:solidFill>
                  <a:schemeClr val="bg2">
                    <a:lumMod val="75000"/>
                  </a:schemeClr>
                </a:solidFill>
              </a:rPr>
              <a:t>Source : site doris.FFESSM.fr</a:t>
            </a:r>
          </a:p>
        </p:txBody>
      </p:sp>
    </p:spTree>
    <p:extLst>
      <p:ext uri="{BB962C8B-B14F-4D97-AF65-F5344CB8AC3E}">
        <p14:creationId xmlns:p14="http://schemas.microsoft.com/office/powerpoint/2010/main" val="731455396"/>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174</TotalTime>
  <Words>345</Words>
  <Application>Microsoft Office PowerPoint</Application>
  <PresentationFormat>Grand écran</PresentationFormat>
  <Paragraphs>17</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Brush Script MT</vt:lpstr>
      <vt:lpstr>Century Gothic</vt:lpstr>
      <vt:lpstr>Comic Sans MS</vt:lpstr>
      <vt:lpstr>Roboto</vt:lpstr>
      <vt:lpstr>Wingdings 3</vt:lpstr>
      <vt:lpstr>Secteur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VALERIANI</dc:creator>
  <cp:lastModifiedBy>Guillaume VALERIANI</cp:lastModifiedBy>
  <cp:revision>25</cp:revision>
  <dcterms:created xsi:type="dcterms:W3CDTF">2020-09-30T18:21:19Z</dcterms:created>
  <dcterms:modified xsi:type="dcterms:W3CDTF">2020-10-11T12:30:12Z</dcterms:modified>
</cp:coreProperties>
</file>