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4660"/>
  </p:normalViewPr>
  <p:slideViewPr>
    <p:cSldViewPr snapToGrid="0">
      <p:cViewPr varScale="1">
        <p:scale>
          <a:sx n="111" d="100"/>
          <a:sy n="111"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20/04/2022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20/04/2022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20/04/2022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20/04/2022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20/04/2022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20/04/2022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20/04/2022</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123092" y="1405683"/>
            <a:ext cx="8032252" cy="4461279"/>
          </a:xfrm>
        </p:spPr>
        <p:txBody>
          <a:bodyPr>
            <a:noAutofit/>
          </a:bodyPr>
          <a:lstStyle/>
          <a:p>
            <a:pPr algn="just">
              <a:spcBef>
                <a:spcPts val="300"/>
              </a:spcBef>
              <a:spcAft>
                <a:spcPts val="300"/>
              </a:spcAft>
              <a:buClr>
                <a:schemeClr val="bg2"/>
              </a:buClr>
            </a:pPr>
            <a:r>
              <a:rPr lang="fr-FR" sz="1200" dirty="0"/>
              <a:t>Le chirurgien voilier indien est présent en mer Rouge et dans l’océan Indien jusqu’à l’ouest de Java. Il fréquente les lagons et les côtes à fond corallien de la surface jusqu'à plus de 30 mètres. Les juvéniles préfèrent les faibles profondeurs en zones abritées.</a:t>
            </a:r>
          </a:p>
          <a:p>
            <a:pPr algn="just">
              <a:spcBef>
                <a:spcPts val="300"/>
              </a:spcBef>
              <a:spcAft>
                <a:spcPts val="300"/>
              </a:spcAft>
              <a:buClr>
                <a:schemeClr val="bg2"/>
              </a:buClr>
            </a:pPr>
            <a:r>
              <a:rPr lang="fr-FR" sz="1200" dirty="0"/>
              <a:t>Le chirurgien voilier indien fait parti de la famille des poissons chirurgien qui se caractérise par la présence d’un scalpel au niveau de la nageoire caudale. Celui du chirurgien voilier varie du gris bleu au noir. Sa tête est petite et se termine par une bouche étroite dont les lèvres sont claires. Il arbore une alternance de bandes verticales gris clair et marron foncé. Les bandes foncées sont au nombre de sept à neuf. En fonction de l'humeur de l'animal, les bandes claires peuvent pâlir ou au contraire foncer jusqu'à disparaître. Chaque bande porte des lignes ocre sur le haut du corps qui se transforment en points sur la partie basse. Sa couleur peut changer la nuit devenant plus foncée. Les nageoires dorsale et anale sont hypertrophiées, la nageoire dorsale pouvant mesurer jusqu’à 2/3 de la hauteur de son corps. Il peut atteindre une taille de 40 cm. </a:t>
            </a:r>
          </a:p>
          <a:p>
            <a:pPr algn="just">
              <a:spcBef>
                <a:spcPts val="300"/>
              </a:spcBef>
              <a:spcAft>
                <a:spcPts val="300"/>
              </a:spcAft>
              <a:buClr>
                <a:schemeClr val="bg2"/>
              </a:buClr>
            </a:pPr>
            <a:r>
              <a:rPr lang="fr-FR" sz="1200" dirty="0"/>
              <a:t>C’est un herbivore se nourrissant d’algues charnues. Il peux aussi être observé en train de nettoyer la carapace d’une tortue. Son territoire de nourriture peut </a:t>
            </a:r>
            <a:r>
              <a:rPr lang="fr-FR" sz="1200"/>
              <a:t>atteindre 200 m² </a:t>
            </a:r>
            <a:r>
              <a:rPr lang="fr-FR" sz="1200" dirty="0"/>
              <a:t>et fait l’objet d’une compétition avec les autres espèces de poissons chirurgien.</a:t>
            </a:r>
          </a:p>
          <a:p>
            <a:pPr algn="just">
              <a:spcBef>
                <a:spcPts val="300"/>
              </a:spcBef>
              <a:spcAft>
                <a:spcPts val="300"/>
              </a:spcAft>
              <a:buClr>
                <a:schemeClr val="bg2"/>
              </a:buClr>
            </a:pPr>
            <a:r>
              <a:rPr lang="fr-FR" sz="1200" dirty="0"/>
              <a:t>Le chirurgien voilier fraie généralement en couple mais des groupes d’une cinquantaine d’individus ont déjà été observés. Les œufs dérivent avec le plancton. Les larves mesurent de 18 à 22 mm à leur naissance. Elles sont translucides avec des lignes verticales noires très nettes de largeur différente. Elles se développent à proximité des récifs coraliens où elles se réfugient à la moindre alerte.</a:t>
            </a:r>
          </a:p>
          <a:p>
            <a:pPr algn="just">
              <a:spcBef>
                <a:spcPts val="300"/>
              </a:spcBef>
              <a:spcAft>
                <a:spcPts val="300"/>
              </a:spcAft>
              <a:buClr>
                <a:schemeClr val="bg2"/>
              </a:buClr>
            </a:pPr>
            <a:r>
              <a:rPr lang="fr-FR" sz="1200" dirty="0"/>
              <a:t>C’est une espèce très appréciée par les aquariophiles. Plusieurs études concernant sa reproduction sont en cours afin de diminuer son prélèvement dans le milieu sauvage.</a:t>
            </a:r>
          </a:p>
        </p:txBody>
      </p:sp>
      <p:sp>
        <p:nvSpPr>
          <p:cNvPr id="4" name="ZoneTexte 3">
            <a:extLst>
              <a:ext uri="{FF2B5EF4-FFF2-40B4-BE49-F238E27FC236}">
                <a16:creationId xmlns:a16="http://schemas.microsoft.com/office/drawing/2014/main" id="{5EB7B83B-7703-48A1-8A96-E903DB933BC6}"/>
              </a:ext>
            </a:extLst>
          </p:cNvPr>
          <p:cNvSpPr txBox="1"/>
          <p:nvPr/>
        </p:nvSpPr>
        <p:spPr>
          <a:xfrm>
            <a:off x="6303850" y="563611"/>
            <a:ext cx="5888150" cy="646331"/>
          </a:xfrm>
          <a:prstGeom prst="rect">
            <a:avLst/>
          </a:prstGeom>
          <a:noFill/>
        </p:spPr>
        <p:txBody>
          <a:bodyPr wrap="none" rtlCol="0">
            <a:spAutoFit/>
          </a:bodyPr>
          <a:lstStyle/>
          <a:p>
            <a:r>
              <a:rPr lang="fr-FR" sz="3600" i="1" dirty="0">
                <a:solidFill>
                  <a:srgbClr val="0070C0"/>
                </a:solidFill>
                <a:latin typeface="Comic Sans MS" panose="030F0702030302020204" pitchFamily="66" charset="0"/>
              </a:rPr>
              <a:t>Le chirurgien voilier indien</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31778" y="122653"/>
            <a:ext cx="847924"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Avril 22</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438436" y="5956370"/>
            <a:ext cx="4983628" cy="746129"/>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t>Origine du nom :</a:t>
            </a:r>
          </a:p>
          <a:p>
            <a:r>
              <a:rPr lang="fr-FR" sz="1100" i="1" dirty="0"/>
              <a:t>Chirurgien </a:t>
            </a:r>
            <a:r>
              <a:rPr lang="fr-FR" sz="1100" dirty="0"/>
              <a:t>: en référence au scalpel situé prés de sa nageoire anale</a:t>
            </a:r>
          </a:p>
          <a:p>
            <a:r>
              <a:rPr lang="fr-FR" sz="1100" i="1" dirty="0"/>
              <a:t>Voilier </a:t>
            </a:r>
            <a:r>
              <a:rPr lang="fr-FR" sz="1100" dirty="0"/>
              <a:t>: lié à la taille de ses nageoires</a:t>
            </a:r>
          </a:p>
          <a:p>
            <a:r>
              <a:rPr lang="fr-FR" sz="1100" dirty="0"/>
              <a:t>I</a:t>
            </a:r>
            <a:r>
              <a:rPr lang="fr-FR" sz="1100" i="1" dirty="0"/>
              <a:t>ndien</a:t>
            </a:r>
            <a:r>
              <a:rPr lang="fr-FR" sz="1100" dirty="0"/>
              <a:t> : lié à son aire de répartition géographique</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5938928" y="6036860"/>
            <a:ext cx="2040579"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Chirurgien voilier indien =</a:t>
            </a:r>
          </a:p>
          <a:p>
            <a:pPr algn="ctr"/>
            <a:r>
              <a:rPr lang="fr-FR" sz="1000" dirty="0" err="1">
                <a:solidFill>
                  <a:schemeClr val="bg2">
                    <a:lumMod val="75000"/>
                  </a:schemeClr>
                </a:solidFill>
              </a:rPr>
              <a:t>Indian</a:t>
            </a:r>
            <a:r>
              <a:rPr lang="fr-FR" sz="1000" dirty="0">
                <a:solidFill>
                  <a:schemeClr val="bg2">
                    <a:lumMod val="75000"/>
                  </a:schemeClr>
                </a:solidFill>
              </a:rPr>
              <a:t> </a:t>
            </a:r>
            <a:r>
              <a:rPr lang="fr-FR" sz="1000" dirty="0" err="1">
                <a:solidFill>
                  <a:schemeClr val="bg2">
                    <a:lumMod val="75000"/>
                  </a:schemeClr>
                </a:solidFill>
              </a:rPr>
              <a:t>sail</a:t>
            </a:r>
            <a:r>
              <a:rPr lang="fr-FR" sz="1000" dirty="0">
                <a:solidFill>
                  <a:schemeClr val="bg2">
                    <a:lumMod val="75000"/>
                  </a:schemeClr>
                </a:solidFill>
              </a:rPr>
              <a:t>-fin </a:t>
            </a:r>
            <a:r>
              <a:rPr lang="fr-FR" sz="1000" dirty="0" err="1">
                <a:solidFill>
                  <a:schemeClr val="bg2">
                    <a:lumMod val="75000"/>
                  </a:schemeClr>
                </a:solidFill>
              </a:rPr>
              <a:t>surgeonfish</a:t>
            </a:r>
            <a:endParaRPr lang="fr-FR" sz="1000" dirty="0">
              <a:solidFill>
                <a:schemeClr val="bg2">
                  <a:lumMod val="75000"/>
                </a:schemeClr>
              </a:solidFill>
            </a:endParaRP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5761200" y="5841118"/>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7803669" y="6362706"/>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10302878" y="6596600"/>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15" name="Image 14">
            <a:extLst>
              <a:ext uri="{FF2B5EF4-FFF2-40B4-BE49-F238E27FC236}">
                <a16:creationId xmlns:a16="http://schemas.microsoft.com/office/drawing/2014/main" id="{08E2A498-694B-4553-9C6D-76F1106E7E32}"/>
              </a:ext>
            </a:extLst>
          </p:cNvPr>
          <p:cNvPicPr>
            <a:picLocks noChangeAspect="1"/>
          </p:cNvPicPr>
          <p:nvPr/>
        </p:nvPicPr>
        <p:blipFill>
          <a:blip r:embed="rId4"/>
          <a:stretch>
            <a:fillRect/>
          </a:stretch>
        </p:blipFill>
        <p:spPr>
          <a:xfrm>
            <a:off x="9026368" y="1349635"/>
            <a:ext cx="2778775" cy="2213533"/>
          </a:xfrm>
          <a:prstGeom prst="rect">
            <a:avLst/>
          </a:prstGeom>
        </p:spPr>
      </p:pic>
      <p:pic>
        <p:nvPicPr>
          <p:cNvPr id="18" name="Image 17">
            <a:extLst>
              <a:ext uri="{FF2B5EF4-FFF2-40B4-BE49-F238E27FC236}">
                <a16:creationId xmlns:a16="http://schemas.microsoft.com/office/drawing/2014/main" id="{6825D849-4895-4F42-82F9-E016E923CA34}"/>
              </a:ext>
            </a:extLst>
          </p:cNvPr>
          <p:cNvPicPr>
            <a:picLocks noChangeAspect="1"/>
          </p:cNvPicPr>
          <p:nvPr/>
        </p:nvPicPr>
        <p:blipFill>
          <a:blip r:embed="rId5"/>
          <a:stretch>
            <a:fillRect/>
          </a:stretch>
        </p:blipFill>
        <p:spPr>
          <a:xfrm>
            <a:off x="10028329" y="3849385"/>
            <a:ext cx="2040579" cy="1550124"/>
          </a:xfrm>
          <a:prstGeom prst="rect">
            <a:avLst/>
          </a:prstGeom>
        </p:spPr>
      </p:pic>
      <p:pic>
        <p:nvPicPr>
          <p:cNvPr id="20" name="Image 19">
            <a:extLst>
              <a:ext uri="{FF2B5EF4-FFF2-40B4-BE49-F238E27FC236}">
                <a16:creationId xmlns:a16="http://schemas.microsoft.com/office/drawing/2014/main" id="{642D0DEA-13B1-41CC-AD17-52CA5692CB75}"/>
              </a:ext>
            </a:extLst>
          </p:cNvPr>
          <p:cNvPicPr>
            <a:picLocks noChangeAspect="1"/>
          </p:cNvPicPr>
          <p:nvPr/>
        </p:nvPicPr>
        <p:blipFill>
          <a:blip r:embed="rId6"/>
          <a:stretch>
            <a:fillRect/>
          </a:stretch>
        </p:blipFill>
        <p:spPr>
          <a:xfrm>
            <a:off x="8460770" y="5316142"/>
            <a:ext cx="1954985" cy="1280458"/>
          </a:xfrm>
          <a:prstGeom prst="rect">
            <a:avLst/>
          </a:prstGeom>
        </p:spPr>
      </p:pic>
      <p:pic>
        <p:nvPicPr>
          <p:cNvPr id="23" name="Image 22">
            <a:extLst>
              <a:ext uri="{FF2B5EF4-FFF2-40B4-BE49-F238E27FC236}">
                <a16:creationId xmlns:a16="http://schemas.microsoft.com/office/drawing/2014/main" id="{44103008-F207-4ED9-A134-032E70096D23}"/>
              </a:ext>
            </a:extLst>
          </p:cNvPr>
          <p:cNvPicPr>
            <a:picLocks noChangeAspect="1"/>
          </p:cNvPicPr>
          <p:nvPr/>
        </p:nvPicPr>
        <p:blipFill>
          <a:blip r:embed="rId7"/>
          <a:stretch>
            <a:fillRect/>
          </a:stretch>
        </p:blipFill>
        <p:spPr>
          <a:xfrm>
            <a:off x="8412252" y="3636322"/>
            <a:ext cx="1579624" cy="1320244"/>
          </a:xfrm>
          <a:prstGeom prst="rect">
            <a:avLst/>
          </a:prstGeom>
        </p:spPr>
      </p:pic>
      <p:sp>
        <p:nvSpPr>
          <p:cNvPr id="24" name="ZoneTexte 23">
            <a:extLst>
              <a:ext uri="{FF2B5EF4-FFF2-40B4-BE49-F238E27FC236}">
                <a16:creationId xmlns:a16="http://schemas.microsoft.com/office/drawing/2014/main" id="{451377C9-9F74-40DD-855B-EBAF7D0293C4}"/>
              </a:ext>
            </a:extLst>
          </p:cNvPr>
          <p:cNvSpPr txBox="1"/>
          <p:nvPr/>
        </p:nvSpPr>
        <p:spPr>
          <a:xfrm>
            <a:off x="8302674" y="4954505"/>
            <a:ext cx="945251" cy="230832"/>
          </a:xfrm>
          <a:prstGeom prst="rect">
            <a:avLst/>
          </a:prstGeom>
          <a:solidFill>
            <a:schemeClr val="tx1"/>
          </a:solidFill>
        </p:spPr>
        <p:txBody>
          <a:bodyPr wrap="square" rtlCol="0">
            <a:spAutoFit/>
          </a:bodyPr>
          <a:lstStyle/>
          <a:p>
            <a:r>
              <a:rPr lang="fr-FR" sz="900" dirty="0">
                <a:solidFill>
                  <a:schemeClr val="bg2">
                    <a:lumMod val="75000"/>
                  </a:schemeClr>
                </a:solidFill>
              </a:rPr>
              <a:t>Juvénile</a:t>
            </a:r>
          </a:p>
        </p:txBody>
      </p: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362</TotalTime>
  <Words>401</Words>
  <Application>Microsoft Office PowerPoint</Application>
  <PresentationFormat>Grand écran</PresentationFormat>
  <Paragraphs>15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52</cp:revision>
  <dcterms:created xsi:type="dcterms:W3CDTF">2020-09-30T18:21:19Z</dcterms:created>
  <dcterms:modified xsi:type="dcterms:W3CDTF">2022-04-20T09:17:30Z</dcterms:modified>
</cp:coreProperties>
</file>