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4660"/>
  </p:normalViewPr>
  <p:slideViewPr>
    <p:cSldViewPr snapToGrid="0">
      <p:cViewPr varScale="1">
        <p:scale>
          <a:sx n="111" d="100"/>
          <a:sy n="111"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09/02/2022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09/02/2022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09/02/2022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09/02/2022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09/02/2022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09/02/2022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09/02/2022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2411" y="1410983"/>
            <a:ext cx="8128494" cy="4125124"/>
          </a:xfrm>
        </p:spPr>
        <p:txBody>
          <a:bodyPr anchor="t">
            <a:noAutofit/>
          </a:bodyPr>
          <a:lstStyle/>
          <a:p>
            <a:pPr algn="just">
              <a:spcBef>
                <a:spcPts val="300"/>
              </a:spcBef>
              <a:spcAft>
                <a:spcPts val="300"/>
              </a:spcAft>
              <a:buClr>
                <a:schemeClr val="bg2"/>
              </a:buClr>
            </a:pPr>
            <a:r>
              <a:rPr lang="fr-FR" sz="1200" dirty="0"/>
              <a:t>Ce drôle de poisson dont la tête ressemble à celle d’un cheval est présent en Atlantique et en Méditerranée entre la surface et 30m de fond dans des bassins lagunaires protégées des courants. Il préfère les fonds de sable vaseux ou les habitats rocheux avec sédiments meubles. Il vit sur le fond et s'accroche aux algues ou à d'autres débris grâce à sa queue préhensile.</a:t>
            </a:r>
          </a:p>
          <a:p>
            <a:pPr algn="just">
              <a:spcBef>
                <a:spcPts val="300"/>
              </a:spcBef>
              <a:spcAft>
                <a:spcPts val="300"/>
              </a:spcAft>
              <a:buClr>
                <a:schemeClr val="bg2"/>
              </a:buClr>
            </a:pPr>
            <a:r>
              <a:rPr lang="fr-FR" sz="1200" dirty="0"/>
              <a:t>Il peut vivre 4 à 5 ans et atteindre une taille de 12 à 15 cm.  Sa bouche est située au bout d’un tube dont la longueur est égale à 2 à 2,5 fois sa hauteur. Ce museau « court » est caractéristique de cette espèce. Sa couleur est variable. L’hippocampe est capable de changer sa couleur en fonction de son environnement, allant du noir au vert, en passant par le brun-rouge avec la présence ou non de marbrure.</a:t>
            </a:r>
          </a:p>
          <a:p>
            <a:pPr algn="just">
              <a:spcBef>
                <a:spcPts val="300"/>
              </a:spcBef>
              <a:spcAft>
                <a:spcPts val="300"/>
              </a:spcAft>
              <a:buClr>
                <a:schemeClr val="bg2"/>
              </a:buClr>
            </a:pPr>
            <a:r>
              <a:rPr lang="fr-FR" sz="1200" dirty="0"/>
              <a:t>Malgré sa bouche étroite, l’hippocampe est un prédateur qui ne se nourrit que de proies vivantes. A son menu, zooplancton, petits crustacés, larves, œufs de poisson. Il utilise sa bouche protractile pour les aspirer lorsqu’elles passent prés de lui.</a:t>
            </a:r>
          </a:p>
          <a:p>
            <a:pPr algn="just">
              <a:spcBef>
                <a:spcPts val="300"/>
              </a:spcBef>
              <a:spcAft>
                <a:spcPts val="300"/>
              </a:spcAft>
              <a:buClr>
                <a:schemeClr val="bg2"/>
              </a:buClr>
            </a:pPr>
            <a:r>
              <a:rPr lang="fr-FR" sz="1200" dirty="0"/>
              <a:t>Chez les hippocampes, c’est monsieur qui porte les œufs. La période de reproduction culmine de fin mai à fin juillet. La femelle dépose les œufs dans la poche incubatrice du mâle où ils sont fécondés au passage. Après 4 à 5 semaines passées à l’abri, une centaine de petits hippocampes entièrement formés et mesurant environ 16 mm sont expulsés par le mâle par de fortes contractions. Ils mesureront quelques centimètres à la fin de l’été et seront capables de se reproduire à l’âge d’un an. Les hippocampes sont fidèles et vivraient en couple toute leur vie.</a:t>
            </a:r>
          </a:p>
          <a:p>
            <a:pPr algn="just">
              <a:spcBef>
                <a:spcPts val="300"/>
              </a:spcBef>
              <a:spcAft>
                <a:spcPts val="300"/>
              </a:spcAft>
              <a:buClr>
                <a:schemeClr val="bg2"/>
              </a:buClr>
            </a:pPr>
            <a:r>
              <a:rPr lang="fr-FR" sz="1200" dirty="0"/>
              <a:t>Toutes les espèces d’hippocampe sont en voie de raréfaction, menacés par certains modes de pêche. Ce sont des espèces protégées dont le prélèvement est réglementé. </a:t>
            </a:r>
          </a:p>
        </p:txBody>
      </p:sp>
      <p:sp>
        <p:nvSpPr>
          <p:cNvPr id="4" name="ZoneTexte 3">
            <a:extLst>
              <a:ext uri="{FF2B5EF4-FFF2-40B4-BE49-F238E27FC236}">
                <a16:creationId xmlns:a16="http://schemas.microsoft.com/office/drawing/2014/main" id="{5EB7B83B-7703-48A1-8A96-E903DB933BC6}"/>
              </a:ext>
            </a:extLst>
          </p:cNvPr>
          <p:cNvSpPr txBox="1"/>
          <p:nvPr/>
        </p:nvSpPr>
        <p:spPr>
          <a:xfrm>
            <a:off x="5232634" y="497356"/>
            <a:ext cx="7034298"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L’hippocampe à museau court</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978153"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Février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349409" y="5710217"/>
            <a:ext cx="4053916" cy="843964"/>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a:solidFill>
                  <a:schemeClr val="tx1"/>
                </a:solidFill>
              </a:rPr>
              <a:t>Origine du nom :</a:t>
            </a:r>
          </a:p>
          <a:p>
            <a:r>
              <a:rPr lang="fr-FR" sz="1100" b="0" i="0" dirty="0">
                <a:solidFill>
                  <a:schemeClr val="tx1"/>
                </a:solidFill>
                <a:effectLst/>
                <a:latin typeface="Roboto" panose="02000000000000000000" pitchFamily="2" charset="0"/>
              </a:rPr>
              <a:t>Hippocampe : traduction directe du latin </a:t>
            </a:r>
            <a:r>
              <a:rPr lang="fr-FR" sz="1100" b="0" i="1" dirty="0" err="1">
                <a:solidFill>
                  <a:schemeClr val="tx1"/>
                </a:solidFill>
                <a:effectLst/>
                <a:latin typeface="Roboto" panose="02000000000000000000" pitchFamily="2" charset="0"/>
              </a:rPr>
              <a:t>Hippocampus</a:t>
            </a:r>
            <a:br>
              <a:rPr lang="fr-FR" sz="1100" dirty="0">
                <a:solidFill>
                  <a:schemeClr val="tx1"/>
                </a:solidFill>
              </a:rPr>
            </a:br>
            <a:r>
              <a:rPr lang="fr-FR" sz="1100" b="0" i="0" dirty="0">
                <a:solidFill>
                  <a:schemeClr val="tx1"/>
                </a:solidFill>
                <a:effectLst/>
                <a:latin typeface="Roboto" panose="02000000000000000000" pitchFamily="2" charset="0"/>
              </a:rPr>
              <a:t>Museau court : se rapporte à la longueur du tube buccal, courte par opposition à celle d’autres espèces d’hippocampe</a:t>
            </a:r>
            <a:endParaRPr lang="fr-FR" sz="1100" dirty="0">
              <a:solidFill>
                <a:schemeClr val="tx1"/>
              </a:solidFill>
            </a:endParaRPr>
          </a:p>
        </p:txBody>
      </p:sp>
      <p:grpSp>
        <p:nvGrpSpPr>
          <p:cNvPr id="40" name="Groupe 39">
            <a:extLst>
              <a:ext uri="{FF2B5EF4-FFF2-40B4-BE49-F238E27FC236}">
                <a16:creationId xmlns:a16="http://schemas.microsoft.com/office/drawing/2014/main" id="{22E3FCB0-54DF-4205-B86B-7B9E672D1DC8}"/>
              </a:ext>
            </a:extLst>
          </p:cNvPr>
          <p:cNvGrpSpPr/>
          <p:nvPr/>
        </p:nvGrpSpPr>
        <p:grpSpPr>
          <a:xfrm>
            <a:off x="4811849" y="5672887"/>
            <a:ext cx="2488686" cy="923660"/>
            <a:chOff x="4763738" y="5718843"/>
            <a:chExt cx="2488686" cy="923660"/>
          </a:xfrm>
        </p:grpSpPr>
        <p:sp>
          <p:nvSpPr>
            <p:cNvPr id="12" name="Rectangle : coins arrondis 11">
              <a:extLst>
                <a:ext uri="{FF2B5EF4-FFF2-40B4-BE49-F238E27FC236}">
                  <a16:creationId xmlns:a16="http://schemas.microsoft.com/office/drawing/2014/main" id="{ACB81332-3C7D-41DB-A6AB-7DC87D7D7CCA}"/>
                </a:ext>
              </a:extLst>
            </p:cNvPr>
            <p:cNvSpPr/>
            <p:nvPr/>
          </p:nvSpPr>
          <p:spPr>
            <a:xfrm>
              <a:off x="4932726" y="5892953"/>
              <a:ext cx="2150710" cy="575440"/>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000" dirty="0">
                  <a:solidFill>
                    <a:schemeClr val="bg2">
                      <a:lumMod val="75000"/>
                    </a:schemeClr>
                  </a:solidFill>
                </a:rPr>
                <a:t>    Hippocampe à museau court = short-</a:t>
              </a:r>
              <a:r>
                <a:rPr lang="fr-FR" sz="1000" dirty="0" err="1">
                  <a:solidFill>
                    <a:schemeClr val="bg2">
                      <a:lumMod val="75000"/>
                    </a:schemeClr>
                  </a:solidFill>
                </a:rPr>
                <a:t>nosed</a:t>
              </a:r>
              <a:r>
                <a:rPr lang="fr-FR" sz="1000" dirty="0">
                  <a:solidFill>
                    <a:schemeClr val="bg2">
                      <a:lumMod val="75000"/>
                    </a:schemeClr>
                  </a:solidFill>
                </a:rPr>
                <a:t> </a:t>
              </a:r>
              <a:r>
                <a:rPr lang="fr-FR" sz="1000" b="0" i="0" dirty="0" err="1">
                  <a:solidFill>
                    <a:schemeClr val="bg2">
                      <a:lumMod val="75000"/>
                    </a:schemeClr>
                  </a:solidFill>
                  <a:effectLst/>
                  <a:latin typeface="Roboto" panose="02000000000000000000" pitchFamily="2" charset="0"/>
                </a:rPr>
                <a:t>s</a:t>
              </a:r>
              <a:r>
                <a:rPr lang="fr-FR" sz="1000" dirty="0" err="1">
                  <a:solidFill>
                    <a:schemeClr val="bg2">
                      <a:lumMod val="75000"/>
                    </a:schemeClr>
                  </a:solidFill>
                </a:rPr>
                <a:t>eahorse</a:t>
              </a:r>
              <a:endParaRPr lang="fr-FR" sz="1000" dirty="0">
                <a:solidFill>
                  <a:schemeClr val="bg2">
                    <a:lumMod val="75000"/>
                  </a:schemeClr>
                </a:solidFill>
              </a:endParaRP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4763738" y="5718843"/>
              <a:ext cx="355459" cy="353483"/>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6900749" y="6308965"/>
              <a:ext cx="351675" cy="333538"/>
            </a:xfrm>
            <a:prstGeom prst="rect">
              <a:avLst/>
            </a:prstGeom>
          </p:spPr>
        </p:pic>
      </p:grpSp>
      <p:sp>
        <p:nvSpPr>
          <p:cNvPr id="2" name="ZoneTexte 1">
            <a:extLst>
              <a:ext uri="{FF2B5EF4-FFF2-40B4-BE49-F238E27FC236}">
                <a16:creationId xmlns:a16="http://schemas.microsoft.com/office/drawing/2014/main" id="{6AD5F998-FFDD-4641-9328-781E1399C882}"/>
              </a:ext>
            </a:extLst>
          </p:cNvPr>
          <p:cNvSpPr txBox="1"/>
          <p:nvPr/>
        </p:nvSpPr>
        <p:spPr>
          <a:xfrm>
            <a:off x="10285626" y="6605226"/>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18" name="Image 17">
            <a:extLst>
              <a:ext uri="{FF2B5EF4-FFF2-40B4-BE49-F238E27FC236}">
                <a16:creationId xmlns:a16="http://schemas.microsoft.com/office/drawing/2014/main" id="{06F6B73E-4894-4644-A46E-5CE6475B3CE6}"/>
              </a:ext>
            </a:extLst>
          </p:cNvPr>
          <p:cNvPicPr>
            <a:picLocks noChangeAspect="1"/>
          </p:cNvPicPr>
          <p:nvPr/>
        </p:nvPicPr>
        <p:blipFill>
          <a:blip r:embed="rId4"/>
          <a:stretch>
            <a:fillRect/>
          </a:stretch>
        </p:blipFill>
        <p:spPr>
          <a:xfrm>
            <a:off x="8258591" y="4969294"/>
            <a:ext cx="2326548" cy="1499099"/>
          </a:xfrm>
          <a:prstGeom prst="rect">
            <a:avLst/>
          </a:prstGeom>
        </p:spPr>
      </p:pic>
      <p:pic>
        <p:nvPicPr>
          <p:cNvPr id="20" name="Image 19">
            <a:extLst>
              <a:ext uri="{FF2B5EF4-FFF2-40B4-BE49-F238E27FC236}">
                <a16:creationId xmlns:a16="http://schemas.microsoft.com/office/drawing/2014/main" id="{832162C9-941B-4C50-80FF-9C169663BE2F}"/>
              </a:ext>
            </a:extLst>
          </p:cNvPr>
          <p:cNvPicPr>
            <a:picLocks noChangeAspect="1"/>
          </p:cNvPicPr>
          <p:nvPr/>
        </p:nvPicPr>
        <p:blipFill>
          <a:blip r:embed="rId5"/>
          <a:stretch>
            <a:fillRect/>
          </a:stretch>
        </p:blipFill>
        <p:spPr>
          <a:xfrm>
            <a:off x="8258591" y="3284472"/>
            <a:ext cx="2326548" cy="1527833"/>
          </a:xfrm>
          <a:prstGeom prst="rect">
            <a:avLst/>
          </a:prstGeom>
        </p:spPr>
      </p:pic>
      <p:pic>
        <p:nvPicPr>
          <p:cNvPr id="23" name="Image 22">
            <a:extLst>
              <a:ext uri="{FF2B5EF4-FFF2-40B4-BE49-F238E27FC236}">
                <a16:creationId xmlns:a16="http://schemas.microsoft.com/office/drawing/2014/main" id="{6AFA2B89-F25B-476C-804C-D7D065B91164}"/>
              </a:ext>
            </a:extLst>
          </p:cNvPr>
          <p:cNvPicPr>
            <a:picLocks noChangeAspect="1"/>
          </p:cNvPicPr>
          <p:nvPr/>
        </p:nvPicPr>
        <p:blipFill>
          <a:blip r:embed="rId6"/>
          <a:stretch>
            <a:fillRect/>
          </a:stretch>
        </p:blipFill>
        <p:spPr>
          <a:xfrm>
            <a:off x="10173311" y="1347667"/>
            <a:ext cx="1612146" cy="1895027"/>
          </a:xfrm>
          <a:prstGeom prst="rect">
            <a:avLst/>
          </a:prstGeom>
        </p:spPr>
      </p:pic>
      <p:sp>
        <p:nvSpPr>
          <p:cNvPr id="24" name="ZoneTexte 23">
            <a:extLst>
              <a:ext uri="{FF2B5EF4-FFF2-40B4-BE49-F238E27FC236}">
                <a16:creationId xmlns:a16="http://schemas.microsoft.com/office/drawing/2014/main" id="{FFE76224-CF1B-4486-B2BD-8243E5467480}"/>
              </a:ext>
            </a:extLst>
          </p:cNvPr>
          <p:cNvSpPr txBox="1"/>
          <p:nvPr/>
        </p:nvSpPr>
        <p:spPr>
          <a:xfrm>
            <a:off x="8749783" y="3012958"/>
            <a:ext cx="1423528" cy="226591"/>
          </a:xfrm>
          <a:prstGeom prst="rect">
            <a:avLst/>
          </a:prstGeom>
          <a:solidFill>
            <a:schemeClr val="tx1"/>
          </a:solidFill>
        </p:spPr>
        <p:txBody>
          <a:bodyPr wrap="square" lIns="36000" tIns="36000" rIns="36000" bIns="36000" rtlCol="0">
            <a:spAutoFit/>
          </a:bodyPr>
          <a:lstStyle/>
          <a:p>
            <a:pPr algn="r"/>
            <a:r>
              <a:rPr lang="fr-FR" sz="1000" dirty="0">
                <a:solidFill>
                  <a:schemeClr val="bg2">
                    <a:lumMod val="75000"/>
                  </a:schemeClr>
                </a:solidFill>
              </a:rPr>
              <a:t>Hippocampes mâle</a:t>
            </a:r>
          </a:p>
        </p:txBody>
      </p:sp>
      <p:sp>
        <p:nvSpPr>
          <p:cNvPr id="25" name="ZoneTexte 24">
            <a:extLst>
              <a:ext uri="{FF2B5EF4-FFF2-40B4-BE49-F238E27FC236}">
                <a16:creationId xmlns:a16="http://schemas.microsoft.com/office/drawing/2014/main" id="{CC1A4087-D2FD-4D2F-9F1C-A4E1BF43C57F}"/>
              </a:ext>
            </a:extLst>
          </p:cNvPr>
          <p:cNvSpPr txBox="1"/>
          <p:nvPr/>
        </p:nvSpPr>
        <p:spPr>
          <a:xfrm>
            <a:off x="10602174" y="6261594"/>
            <a:ext cx="1423528" cy="246221"/>
          </a:xfrm>
          <a:prstGeom prst="rect">
            <a:avLst/>
          </a:prstGeom>
          <a:solidFill>
            <a:schemeClr val="tx1"/>
          </a:solidFill>
        </p:spPr>
        <p:txBody>
          <a:bodyPr wrap="square" lIns="36000" rIns="36000" rtlCol="0">
            <a:spAutoFit/>
          </a:bodyPr>
          <a:lstStyle/>
          <a:p>
            <a:r>
              <a:rPr lang="fr-FR" sz="1000" dirty="0">
                <a:solidFill>
                  <a:schemeClr val="bg2">
                    <a:lumMod val="75000"/>
                  </a:schemeClr>
                </a:solidFill>
              </a:rPr>
              <a:t>Hippocampe femelle</a:t>
            </a:r>
          </a:p>
        </p:txBody>
      </p:sp>
      <p:sp>
        <p:nvSpPr>
          <p:cNvPr id="26" name="ZoneTexte 25">
            <a:extLst>
              <a:ext uri="{FF2B5EF4-FFF2-40B4-BE49-F238E27FC236}">
                <a16:creationId xmlns:a16="http://schemas.microsoft.com/office/drawing/2014/main" id="{4054E171-B98C-41F6-B78B-6E61AC7B36FD}"/>
              </a:ext>
            </a:extLst>
          </p:cNvPr>
          <p:cNvSpPr txBox="1"/>
          <p:nvPr/>
        </p:nvSpPr>
        <p:spPr>
          <a:xfrm>
            <a:off x="10602175" y="4463095"/>
            <a:ext cx="1526560" cy="707886"/>
          </a:xfrm>
          <a:prstGeom prst="rect">
            <a:avLst/>
          </a:prstGeom>
          <a:solidFill>
            <a:schemeClr val="tx1"/>
          </a:solidFill>
        </p:spPr>
        <p:txBody>
          <a:bodyPr wrap="square" lIns="36000" rIns="36000" rtlCol="0">
            <a:spAutoFit/>
          </a:bodyPr>
          <a:lstStyle/>
          <a:p>
            <a:r>
              <a:rPr lang="fr-FR" sz="1000" dirty="0">
                <a:solidFill>
                  <a:schemeClr val="bg2">
                    <a:lumMod val="75000"/>
                  </a:schemeClr>
                </a:solidFill>
              </a:rPr>
              <a:t>La différenciation mâle/femelle s’effectue au niveau du bas du ventre</a:t>
            </a:r>
          </a:p>
        </p:txBody>
      </p:sp>
      <p:cxnSp>
        <p:nvCxnSpPr>
          <p:cNvPr id="29" name="Connecteur droit avec flèche 28">
            <a:extLst>
              <a:ext uri="{FF2B5EF4-FFF2-40B4-BE49-F238E27FC236}">
                <a16:creationId xmlns:a16="http://schemas.microsoft.com/office/drawing/2014/main" id="{1E6F5F73-0319-4593-910B-2249E34556D7}"/>
              </a:ext>
            </a:extLst>
          </p:cNvPr>
          <p:cNvCxnSpPr>
            <a:cxnSpLocks/>
          </p:cNvCxnSpPr>
          <p:nvPr/>
        </p:nvCxnSpPr>
        <p:spPr>
          <a:xfrm flipH="1" flipV="1">
            <a:off x="9014644" y="6437029"/>
            <a:ext cx="169852" cy="2709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05EFE921-474C-4E14-8A4A-CF074643AB89}"/>
              </a:ext>
            </a:extLst>
          </p:cNvPr>
          <p:cNvCxnSpPr>
            <a:cxnSpLocks/>
          </p:cNvCxnSpPr>
          <p:nvPr/>
        </p:nvCxnSpPr>
        <p:spPr>
          <a:xfrm flipV="1">
            <a:off x="8810165" y="4732885"/>
            <a:ext cx="157292" cy="32219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406</TotalTime>
  <Words>403</Words>
  <Application>Microsoft Office PowerPoint</Application>
  <PresentationFormat>Grand écran</PresentationFormat>
  <Paragraphs>14</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54</cp:revision>
  <dcterms:created xsi:type="dcterms:W3CDTF">2020-09-30T18:21:19Z</dcterms:created>
  <dcterms:modified xsi:type="dcterms:W3CDTF">2022-02-09T19:16:34Z</dcterms:modified>
</cp:coreProperties>
</file>