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7" r:id="rId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5F93"/>
    <a:srgbClr val="0658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31" autoAdjust="0"/>
    <p:restoredTop sz="94660"/>
  </p:normalViewPr>
  <p:slideViewPr>
    <p:cSldViewPr snapToGrid="0">
      <p:cViewPr varScale="1">
        <p:scale>
          <a:sx n="111" d="100"/>
          <a:sy n="111" d="100"/>
        </p:scale>
        <p:origin x="46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fr-FR"/>
              <a:t>Modifiez le style du titre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1F6151CA-BA7D-4CB3-A894-5DE2DB8BCDDB}" type="datetimeFigureOut">
              <a:rPr lang="fr-FR" smtClean="0"/>
              <a:t>29/01/2022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0845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1F6151CA-BA7D-4CB3-A894-5DE2DB8BCDDB}" type="datetimeFigureOut">
              <a:rPr lang="fr-FR" smtClean="0"/>
              <a:t>29/01/2022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261124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29/01/2022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79628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29/01/2022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632019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29/01/2022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2165170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29/01/2022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531538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29/01/2022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471414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F6151CA-BA7D-4CB3-A894-5DE2DB8BCDDB}" type="datetimeFigureOut">
              <a:rPr lang="fr-FR" smtClean="0"/>
              <a:t>29/01/2022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942347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F6151CA-BA7D-4CB3-A894-5DE2DB8BCDDB}" type="datetimeFigureOut">
              <a:rPr lang="fr-FR" smtClean="0"/>
              <a:t>29/01/2022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2069022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p:txBody>
          <a:bodyPr/>
          <a:lstStyle/>
          <a:p>
            <a:fld id="{1F6151CA-BA7D-4CB3-A894-5DE2DB8BCDDB}" type="datetimeFigureOut">
              <a:rPr lang="fr-FR" smtClean="0"/>
              <a:t>29/01/2022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pic>
        <p:nvPicPr>
          <p:cNvPr id="7" name="Image 6">
            <a:extLst>
              <a:ext uri="{FF2B5EF4-FFF2-40B4-BE49-F238E27FC236}">
                <a16:creationId xmlns:a16="http://schemas.microsoft.com/office/drawing/2014/main" id="{E94EF71E-DC9C-4A55-A938-7FDAED1D3A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0239" y="266782"/>
            <a:ext cx="1027946" cy="838036"/>
          </a:xfrm>
          <a:prstGeom prst="rect">
            <a:avLst/>
          </a:prstGeom>
        </p:spPr>
      </p:pic>
      <p:cxnSp>
        <p:nvCxnSpPr>
          <p:cNvPr id="8" name="Connecteur droit 7">
            <a:extLst>
              <a:ext uri="{FF2B5EF4-FFF2-40B4-BE49-F238E27FC236}">
                <a16:creationId xmlns:a16="http://schemas.microsoft.com/office/drawing/2014/main" id="{37A52F4B-8923-400A-96B8-21A52645EF8B}"/>
              </a:ext>
            </a:extLst>
          </p:cNvPr>
          <p:cNvCxnSpPr>
            <a:cxnSpLocks/>
          </p:cNvCxnSpPr>
          <p:nvPr userDrawn="1"/>
        </p:nvCxnSpPr>
        <p:spPr>
          <a:xfrm>
            <a:off x="0" y="1266825"/>
            <a:ext cx="12192000" cy="0"/>
          </a:xfrm>
          <a:prstGeom prst="line">
            <a:avLst/>
          </a:prstGeom>
          <a:ln w="57150">
            <a:solidFill>
              <a:schemeClr val="bg2">
                <a:lumMod val="75000"/>
              </a:schemeClr>
            </a:solidFill>
          </a:ln>
        </p:spPr>
        <p:style>
          <a:lnRef idx="3">
            <a:schemeClr val="accent4"/>
          </a:lnRef>
          <a:fillRef idx="0">
            <a:schemeClr val="accent4"/>
          </a:fillRef>
          <a:effectRef idx="2">
            <a:schemeClr val="accent4"/>
          </a:effectRef>
          <a:fontRef idx="minor">
            <a:schemeClr val="tx1"/>
          </a:fontRef>
        </p:style>
      </p:cxnSp>
      <p:sp>
        <p:nvSpPr>
          <p:cNvPr id="9" name="ZoneTexte 8">
            <a:extLst>
              <a:ext uri="{FF2B5EF4-FFF2-40B4-BE49-F238E27FC236}">
                <a16:creationId xmlns:a16="http://schemas.microsoft.com/office/drawing/2014/main" id="{289D0645-3E7F-4266-B42D-952F6E1E283D}"/>
              </a:ext>
            </a:extLst>
          </p:cNvPr>
          <p:cNvSpPr txBox="1"/>
          <p:nvPr userDrawn="1"/>
        </p:nvSpPr>
        <p:spPr>
          <a:xfrm>
            <a:off x="1485812" y="138113"/>
            <a:ext cx="2892138" cy="1107996"/>
          </a:xfrm>
          <a:prstGeom prst="rect">
            <a:avLst/>
          </a:prstGeom>
          <a:noFill/>
        </p:spPr>
        <p:txBody>
          <a:bodyPr wrap="none" rtlCol="0">
            <a:spAutoFit/>
          </a:bodyPr>
          <a:lstStyle/>
          <a:p>
            <a:r>
              <a:rPr lang="fr-FR" sz="6600" b="0" dirty="0">
                <a:solidFill>
                  <a:schemeClr val="bg2">
                    <a:lumMod val="75000"/>
                  </a:schemeClr>
                </a:solidFill>
                <a:latin typeface="Brush Script MT" panose="03060802040406070304" pitchFamily="66" charset="0"/>
              </a:rPr>
              <a:t>Fiche Bio</a:t>
            </a:r>
          </a:p>
        </p:txBody>
      </p:sp>
    </p:spTree>
    <p:extLst>
      <p:ext uri="{BB962C8B-B14F-4D97-AF65-F5344CB8AC3E}">
        <p14:creationId xmlns:p14="http://schemas.microsoft.com/office/powerpoint/2010/main" val="3859092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fr-FR"/>
              <a:t>Modifiez le style du titre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29/01/2022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pic>
        <p:nvPicPr>
          <p:cNvPr id="7" name="Image 6">
            <a:extLst>
              <a:ext uri="{FF2B5EF4-FFF2-40B4-BE49-F238E27FC236}">
                <a16:creationId xmlns:a16="http://schemas.microsoft.com/office/drawing/2014/main" id="{D81919DB-9CA2-4F5F-AA65-364770D1D5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3663512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1F6151CA-BA7D-4CB3-A894-5DE2DB8BCDDB}" type="datetimeFigureOut">
              <a:rPr lang="fr-FR" smtClean="0"/>
              <a:t>29/01/2022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7159E7D-841A-4ECA-A438-2FD7BA9870BF}" type="slidenum">
              <a:rPr lang="fr-FR" smtClean="0"/>
              <a:t>‹N°›</a:t>
            </a:fld>
            <a:endParaRPr lang="fr-FR"/>
          </a:p>
        </p:txBody>
      </p:sp>
      <p:pic>
        <p:nvPicPr>
          <p:cNvPr id="8" name="Image 7">
            <a:extLst>
              <a:ext uri="{FF2B5EF4-FFF2-40B4-BE49-F238E27FC236}">
                <a16:creationId xmlns:a16="http://schemas.microsoft.com/office/drawing/2014/main" id="{4DEA5EE6-93DA-42E6-9316-4DEBFC5C37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334340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1F6151CA-BA7D-4CB3-A894-5DE2DB8BCDDB}" type="datetimeFigureOut">
              <a:rPr lang="fr-FR" smtClean="0"/>
              <a:t>29/01/2022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7159E7D-841A-4ECA-A438-2FD7BA9870BF}" type="slidenum">
              <a:rPr lang="fr-FR" smtClean="0"/>
              <a:t>‹N°›</a:t>
            </a:fld>
            <a:endParaRPr lang="fr-FR"/>
          </a:p>
        </p:txBody>
      </p:sp>
      <p:pic>
        <p:nvPicPr>
          <p:cNvPr id="10" name="Image 9">
            <a:extLst>
              <a:ext uri="{FF2B5EF4-FFF2-40B4-BE49-F238E27FC236}">
                <a16:creationId xmlns:a16="http://schemas.microsoft.com/office/drawing/2014/main" id="{E14CB49A-B03B-4BAB-B88D-4966DA1D42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3437724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1F6151CA-BA7D-4CB3-A894-5DE2DB8BCDDB}" type="datetimeFigureOut">
              <a:rPr lang="fr-FR" smtClean="0"/>
              <a:t>29/01/2022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7159E7D-841A-4ECA-A438-2FD7BA9870BF}" type="slidenum">
              <a:rPr lang="fr-FR" smtClean="0"/>
              <a:t>‹N°›</a:t>
            </a:fld>
            <a:endParaRPr lang="fr-FR"/>
          </a:p>
        </p:txBody>
      </p:sp>
      <p:pic>
        <p:nvPicPr>
          <p:cNvPr id="6" name="Image 5">
            <a:extLst>
              <a:ext uri="{FF2B5EF4-FFF2-40B4-BE49-F238E27FC236}">
                <a16:creationId xmlns:a16="http://schemas.microsoft.com/office/drawing/2014/main" id="{C26F4B32-6593-4C51-A5C7-F137C100EE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1926472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6151CA-BA7D-4CB3-A894-5DE2DB8BCDDB}" type="datetimeFigureOut">
              <a:rPr lang="fr-FR" smtClean="0"/>
              <a:t>29/01/2022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77159E7D-841A-4ECA-A438-2FD7BA9870BF}" type="slidenum">
              <a:rPr lang="fr-FR" smtClean="0"/>
              <a:t>‹N°›</a:t>
            </a:fld>
            <a:endParaRPr lang="fr-FR"/>
          </a:p>
        </p:txBody>
      </p:sp>
      <p:pic>
        <p:nvPicPr>
          <p:cNvPr id="5" name="Image 4">
            <a:extLst>
              <a:ext uri="{FF2B5EF4-FFF2-40B4-BE49-F238E27FC236}">
                <a16:creationId xmlns:a16="http://schemas.microsoft.com/office/drawing/2014/main" id="{FDFE1475-6E37-4BB8-A2FC-9B9167E3E7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2603032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F6151CA-BA7D-4CB3-A894-5DE2DB8BCDDB}" type="datetimeFigureOut">
              <a:rPr lang="fr-FR" smtClean="0"/>
              <a:t>29/01/2022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7159E7D-841A-4ECA-A438-2FD7BA9870BF}" type="slidenum">
              <a:rPr lang="fr-FR" smtClean="0"/>
              <a:t>‹N°›</a:t>
            </a:fld>
            <a:endParaRPr lang="fr-FR"/>
          </a:p>
        </p:txBody>
      </p:sp>
      <p:pic>
        <p:nvPicPr>
          <p:cNvPr id="8" name="Image 7">
            <a:extLst>
              <a:ext uri="{FF2B5EF4-FFF2-40B4-BE49-F238E27FC236}">
                <a16:creationId xmlns:a16="http://schemas.microsoft.com/office/drawing/2014/main" id="{D44A78E1-DD7D-4F95-B352-997C6FAEC8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100449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fr-FR"/>
              <a:t>Modifiez le style du titre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F6151CA-BA7D-4CB3-A894-5DE2DB8BCDDB}" type="datetimeFigureOut">
              <a:rPr lang="fr-FR" smtClean="0"/>
              <a:t>29/01/2022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7159E7D-841A-4ECA-A438-2FD7BA9870BF}" type="slidenum">
              <a:rPr lang="fr-FR" smtClean="0"/>
              <a:t>‹N°›</a:t>
            </a:fld>
            <a:endParaRPr lang="fr-FR"/>
          </a:p>
        </p:txBody>
      </p:sp>
      <p:pic>
        <p:nvPicPr>
          <p:cNvPr id="8" name="Image 7">
            <a:extLst>
              <a:ext uri="{FF2B5EF4-FFF2-40B4-BE49-F238E27FC236}">
                <a16:creationId xmlns:a16="http://schemas.microsoft.com/office/drawing/2014/main" id="{0170D47A-EFA9-4805-B192-684D12E2F3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3811882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1F6151CA-BA7D-4CB3-A894-5DE2DB8BCDDB}" type="datetimeFigureOut">
              <a:rPr lang="fr-FR" smtClean="0"/>
              <a:t>29/01/2022</a:t>
            </a:fld>
            <a:endParaRPr lang="fr-F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fr-F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77159E7D-841A-4ECA-A438-2FD7BA9870BF}" type="slidenum">
              <a:rPr lang="fr-FR" smtClean="0"/>
              <a:t>‹N°›</a:t>
            </a:fld>
            <a:endParaRPr lang="fr-FR"/>
          </a:p>
        </p:txBody>
      </p:sp>
      <p:pic>
        <p:nvPicPr>
          <p:cNvPr id="13" name="Image 12">
            <a:extLst>
              <a:ext uri="{FF2B5EF4-FFF2-40B4-BE49-F238E27FC236}">
                <a16:creationId xmlns:a16="http://schemas.microsoft.com/office/drawing/2014/main" id="{2764FC99-2FAD-48F5-856D-EE0132FF0789}"/>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70239" y="266782"/>
            <a:ext cx="1027946" cy="838036"/>
          </a:xfrm>
          <a:prstGeom prst="rect">
            <a:avLst/>
          </a:prstGeom>
        </p:spPr>
      </p:pic>
      <p:cxnSp>
        <p:nvCxnSpPr>
          <p:cNvPr id="14" name="Connecteur droit 13">
            <a:extLst>
              <a:ext uri="{FF2B5EF4-FFF2-40B4-BE49-F238E27FC236}">
                <a16:creationId xmlns:a16="http://schemas.microsoft.com/office/drawing/2014/main" id="{573DE984-2D62-4026-A032-12A88F0C622F}"/>
              </a:ext>
            </a:extLst>
          </p:cNvPr>
          <p:cNvCxnSpPr>
            <a:cxnSpLocks/>
          </p:cNvCxnSpPr>
          <p:nvPr userDrawn="1"/>
        </p:nvCxnSpPr>
        <p:spPr>
          <a:xfrm>
            <a:off x="0" y="1266825"/>
            <a:ext cx="12192000" cy="0"/>
          </a:xfrm>
          <a:prstGeom prst="line">
            <a:avLst/>
          </a:prstGeom>
          <a:ln w="57150">
            <a:solidFill>
              <a:schemeClr val="bg2">
                <a:lumMod val="75000"/>
              </a:schemeClr>
            </a:solidFill>
          </a:ln>
        </p:spPr>
        <p:style>
          <a:lnRef idx="3">
            <a:schemeClr val="accent4"/>
          </a:lnRef>
          <a:fillRef idx="0">
            <a:schemeClr val="accent4"/>
          </a:fillRef>
          <a:effectRef idx="2">
            <a:schemeClr val="accent4"/>
          </a:effectRef>
          <a:fontRef idx="minor">
            <a:schemeClr val="tx1"/>
          </a:fontRef>
        </p:style>
      </p:cxnSp>
      <p:sp>
        <p:nvSpPr>
          <p:cNvPr id="15" name="ZoneTexte 14">
            <a:extLst>
              <a:ext uri="{FF2B5EF4-FFF2-40B4-BE49-F238E27FC236}">
                <a16:creationId xmlns:a16="http://schemas.microsoft.com/office/drawing/2014/main" id="{B73F8C86-F8F4-480C-BC51-DB4502ACEAB0}"/>
              </a:ext>
            </a:extLst>
          </p:cNvPr>
          <p:cNvSpPr txBox="1"/>
          <p:nvPr userDrawn="1"/>
        </p:nvSpPr>
        <p:spPr>
          <a:xfrm>
            <a:off x="1485812" y="138113"/>
            <a:ext cx="2892138" cy="1107996"/>
          </a:xfrm>
          <a:prstGeom prst="rect">
            <a:avLst/>
          </a:prstGeom>
          <a:noFill/>
        </p:spPr>
        <p:txBody>
          <a:bodyPr wrap="none" rtlCol="0">
            <a:spAutoFit/>
          </a:bodyPr>
          <a:lstStyle/>
          <a:p>
            <a:r>
              <a:rPr lang="fr-FR" sz="6600" b="0" dirty="0">
                <a:solidFill>
                  <a:schemeClr val="bg2">
                    <a:lumMod val="75000"/>
                  </a:schemeClr>
                </a:solidFill>
                <a:latin typeface="Brush Script MT" panose="03060802040406070304" pitchFamily="66" charset="0"/>
              </a:rPr>
              <a:t>Fiche Bio</a:t>
            </a:r>
          </a:p>
        </p:txBody>
      </p:sp>
    </p:spTree>
    <p:extLst>
      <p:ext uri="{BB962C8B-B14F-4D97-AF65-F5344CB8AC3E}">
        <p14:creationId xmlns:p14="http://schemas.microsoft.com/office/powerpoint/2010/main" val="2332447448"/>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72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E66DF41-B2BC-4E73-B24E-81CFF32239CA}"/>
              </a:ext>
            </a:extLst>
          </p:cNvPr>
          <p:cNvSpPr>
            <a:spLocks noGrp="1"/>
          </p:cNvSpPr>
          <p:nvPr>
            <p:ph idx="1"/>
          </p:nvPr>
        </p:nvSpPr>
        <p:spPr>
          <a:xfrm>
            <a:off x="128858" y="1379459"/>
            <a:ext cx="8549316" cy="4166523"/>
          </a:xfrm>
        </p:spPr>
        <p:txBody>
          <a:bodyPr anchor="t">
            <a:noAutofit/>
          </a:bodyPr>
          <a:lstStyle/>
          <a:p>
            <a:pPr algn="just">
              <a:spcBef>
                <a:spcPts val="300"/>
              </a:spcBef>
              <a:spcAft>
                <a:spcPts val="300"/>
              </a:spcAft>
              <a:buClr>
                <a:schemeClr val="bg2"/>
              </a:buClr>
            </a:pPr>
            <a:r>
              <a:rPr lang="fr-FR" sz="1100" dirty="0"/>
              <a:t>L’araignée d’eau est le nom le plus commun du gerris. Il s’agit bien d'un insecte (il possède 6 pattes contrairement aux araignées qui en ont 8) mais il tient son nom commun de sa morphologie se rapprochant de celle des arachnides. Cet insecte est présent en Europe, en Asie ainsi qu’en Amérique du nord. On le trouve principalement sur les eaux dormantes mais certaines espèces de gerris sont adaptées à la vie dans des courants plus rapides.</a:t>
            </a:r>
          </a:p>
          <a:p>
            <a:pPr algn="just">
              <a:spcBef>
                <a:spcPts val="300"/>
              </a:spcBef>
              <a:spcAft>
                <a:spcPts val="300"/>
              </a:spcAft>
              <a:buClr>
                <a:schemeClr val="bg2"/>
              </a:buClr>
            </a:pPr>
            <a:r>
              <a:rPr lang="fr-FR" sz="1100" dirty="0"/>
              <a:t>Il existe 10 espèces de gerris en Europe difficilement identifiables. Le gerris mesure entre 5 et 18 mm de long selon les espèces. Il se déplace par saccades rapides sur l’eau. Son corps est étroit et allongé et sa tête est courte, conique et arrondie. Il est généralement de couleur brun noirâtre. Les mâles sont plus petits que les femelles. Au sein d’une même espèce, certains individus peuvent posséder des ailes leur permettant de se déplacer vers un autre point d’eau.</a:t>
            </a:r>
          </a:p>
          <a:p>
            <a:pPr algn="just">
              <a:spcBef>
                <a:spcPts val="300"/>
              </a:spcBef>
              <a:spcAft>
                <a:spcPts val="300"/>
              </a:spcAft>
              <a:buClr>
                <a:schemeClr val="bg2"/>
              </a:buClr>
            </a:pPr>
            <a:r>
              <a:rPr lang="fr-FR" sz="1100" dirty="0"/>
              <a:t>L’extrémité de ses pattes possède des coussinets et est recouverte de poils hydrofuges lui permettant de marcher sur l’eau. Lorsqu’il se déplace, il utilise les pattes arrières comme gouvernail et les pattes du milieu comme rame. Les 2 pattes avants servant d’appui et de « mains » pour attraper ses proies. Il est capable de déplacement rapide (&gt; à 5 Km/h) et d’effectuer des bonds pour échapper à un prédateur. </a:t>
            </a:r>
          </a:p>
          <a:p>
            <a:pPr algn="just">
              <a:spcBef>
                <a:spcPts val="300"/>
              </a:spcBef>
              <a:spcAft>
                <a:spcPts val="300"/>
              </a:spcAft>
              <a:buClr>
                <a:schemeClr val="bg2"/>
              </a:buClr>
            </a:pPr>
            <a:r>
              <a:rPr lang="fr-FR" sz="1100" dirty="0"/>
              <a:t>Le gerris est un prédateur piqueur-suceur de la famille des punaises. Les proies qu’il attrape sont transpercées à l’aide d’un rostre puissant puis vidées pour ne laisser qu’une coquille vide. Sa piqure peut être douloureuse.</a:t>
            </a:r>
          </a:p>
          <a:p>
            <a:pPr algn="just">
              <a:spcBef>
                <a:spcPts val="300"/>
              </a:spcBef>
              <a:spcAft>
                <a:spcPts val="300"/>
              </a:spcAft>
              <a:buClr>
                <a:schemeClr val="bg2"/>
              </a:buClr>
            </a:pPr>
            <a:r>
              <a:rPr lang="fr-FR" sz="1100" dirty="0"/>
              <a:t>Les mâles meurent peu de temps après la reproduction. La femelle pond ses œufs sur des pierres ou des végétaux juste en dessous de la surface de l’eau. Les jeunes larves gagnent la surface en nageant. Elles ressemblent aux adultes mais possèdent un abdomen beaucoup plus court. Dès leur naissance, elles mènent la même vie que les adultes.</a:t>
            </a:r>
            <a:br>
              <a:rPr lang="fr-FR" sz="1100" dirty="0"/>
            </a:br>
            <a:r>
              <a:rPr lang="fr-FR" sz="1100" dirty="0"/>
              <a:t>Selon les espèces, il y a une ou deux générations sur une année :</a:t>
            </a:r>
          </a:p>
          <a:p>
            <a:pPr lvl="1" algn="just">
              <a:spcBef>
                <a:spcPts val="0"/>
              </a:spcBef>
              <a:spcAft>
                <a:spcPts val="0"/>
              </a:spcAft>
              <a:buClr>
                <a:schemeClr val="bg2"/>
              </a:buClr>
            </a:pPr>
            <a:r>
              <a:rPr lang="fr-FR" sz="1100" dirty="0"/>
              <a:t>une génération qui naît entre mai et juillet. Elle a une durée de vie d'environ 4 mois.</a:t>
            </a:r>
          </a:p>
          <a:p>
            <a:pPr lvl="1" algn="just">
              <a:spcBef>
                <a:spcPts val="0"/>
              </a:spcBef>
              <a:spcAft>
                <a:spcPts val="300"/>
              </a:spcAft>
              <a:buClr>
                <a:schemeClr val="bg2"/>
              </a:buClr>
            </a:pPr>
            <a:r>
              <a:rPr lang="fr-FR" sz="1100" dirty="0"/>
              <a:t>une autre génération qui naît entre août et septembre. Cette génération hiberne dans les berges pour se reproduire au printemps suivant.</a:t>
            </a:r>
          </a:p>
          <a:p>
            <a:pPr algn="just">
              <a:spcBef>
                <a:spcPts val="300"/>
              </a:spcBef>
              <a:spcAft>
                <a:spcPts val="300"/>
              </a:spcAft>
              <a:buClr>
                <a:schemeClr val="bg2"/>
              </a:buClr>
            </a:pPr>
            <a:r>
              <a:rPr lang="fr-FR" sz="1100" dirty="0"/>
              <a:t>Le gerris sert actuellement de modèle aux scientifiques du MIT (Massachusetts Institute of </a:t>
            </a:r>
            <a:r>
              <a:rPr lang="fr-FR" sz="1100" dirty="0" err="1"/>
              <a:t>Technology</a:t>
            </a:r>
            <a:r>
              <a:rPr lang="fr-FR" sz="1100" dirty="0"/>
              <a:t> USA) et du CNRS afin de développer un petit robot qui marche sur l'eau en utilisant, comme le gerris, la tension de surface.</a:t>
            </a:r>
          </a:p>
        </p:txBody>
      </p:sp>
      <p:sp>
        <p:nvSpPr>
          <p:cNvPr id="4" name="ZoneTexte 3">
            <a:extLst>
              <a:ext uri="{FF2B5EF4-FFF2-40B4-BE49-F238E27FC236}">
                <a16:creationId xmlns:a16="http://schemas.microsoft.com/office/drawing/2014/main" id="{5EB7B83B-7703-48A1-8A96-E903DB933BC6}"/>
              </a:ext>
            </a:extLst>
          </p:cNvPr>
          <p:cNvSpPr txBox="1"/>
          <p:nvPr/>
        </p:nvSpPr>
        <p:spPr>
          <a:xfrm>
            <a:off x="8254704" y="475831"/>
            <a:ext cx="3937296" cy="707886"/>
          </a:xfrm>
          <a:prstGeom prst="rect">
            <a:avLst/>
          </a:prstGeom>
          <a:noFill/>
        </p:spPr>
        <p:txBody>
          <a:bodyPr wrap="none" rtlCol="0">
            <a:spAutoFit/>
          </a:bodyPr>
          <a:lstStyle/>
          <a:p>
            <a:r>
              <a:rPr lang="fr-FR" sz="4000" i="1" dirty="0">
                <a:solidFill>
                  <a:srgbClr val="0070C0"/>
                </a:solidFill>
                <a:latin typeface="Comic Sans MS" panose="030F0702030302020204" pitchFamily="66" charset="0"/>
              </a:rPr>
              <a:t>L’araignée d’eau</a:t>
            </a:r>
          </a:p>
        </p:txBody>
      </p:sp>
      <p:sp>
        <p:nvSpPr>
          <p:cNvPr id="5" name="ZoneTexte 4">
            <a:extLst>
              <a:ext uri="{FF2B5EF4-FFF2-40B4-BE49-F238E27FC236}">
                <a16:creationId xmlns:a16="http://schemas.microsoft.com/office/drawing/2014/main" id="{C0148C19-EBE4-4F0B-8172-D25DFF234B6F}"/>
              </a:ext>
            </a:extLst>
          </p:cNvPr>
          <p:cNvSpPr txBox="1"/>
          <p:nvPr/>
        </p:nvSpPr>
        <p:spPr>
          <a:xfrm>
            <a:off x="10931778" y="122653"/>
            <a:ext cx="978153" cy="369332"/>
          </a:xfrm>
          <a:prstGeom prst="rect">
            <a:avLst/>
          </a:prstGeom>
          <a:noFill/>
        </p:spPr>
        <p:txBody>
          <a:bodyPr wrap="none" rtlCol="0">
            <a:spAutoFit/>
          </a:bodyPr>
          <a:lstStyle/>
          <a:p>
            <a:r>
              <a:rPr lang="fr-FR" dirty="0">
                <a:solidFill>
                  <a:schemeClr val="accent1">
                    <a:lumMod val="75000"/>
                  </a:schemeClr>
                </a:solidFill>
                <a:latin typeface="Brush Script MT" panose="03060802040406070304" pitchFamily="66" charset="0"/>
              </a:rPr>
              <a:t>Janvier 22</a:t>
            </a:r>
          </a:p>
        </p:txBody>
      </p:sp>
      <p:sp>
        <p:nvSpPr>
          <p:cNvPr id="7" name="Rectangle : coins arrondis 6">
            <a:extLst>
              <a:ext uri="{FF2B5EF4-FFF2-40B4-BE49-F238E27FC236}">
                <a16:creationId xmlns:a16="http://schemas.microsoft.com/office/drawing/2014/main" id="{F64C3556-4DB9-4A68-A0D4-AB8779D43320}"/>
              </a:ext>
            </a:extLst>
          </p:cNvPr>
          <p:cNvSpPr/>
          <p:nvPr/>
        </p:nvSpPr>
        <p:spPr>
          <a:xfrm>
            <a:off x="303459" y="5985404"/>
            <a:ext cx="4812665" cy="611196"/>
          </a:xfrm>
          <a:prstGeom prst="roundRect">
            <a:avLst/>
          </a:prstGeom>
          <a:solidFill>
            <a:srgbClr val="0B5F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b="1" dirty="0"/>
              <a:t>Origine du nom :</a:t>
            </a:r>
            <a:endParaRPr lang="fr-FR" sz="1100" i="1" dirty="0"/>
          </a:p>
          <a:p>
            <a:r>
              <a:rPr lang="fr-FR" sz="1100" dirty="0"/>
              <a:t>Gerris : vient directement du nom scientifique </a:t>
            </a:r>
            <a:r>
              <a:rPr lang="fr-FR" sz="1100" i="1" dirty="0"/>
              <a:t>Gerris </a:t>
            </a:r>
            <a:r>
              <a:rPr lang="fr-FR" sz="1100" i="1" dirty="0" err="1"/>
              <a:t>Sp</a:t>
            </a:r>
            <a:r>
              <a:rPr lang="fr-FR" sz="1100" dirty="0"/>
              <a:t>.</a:t>
            </a:r>
          </a:p>
          <a:p>
            <a:r>
              <a:rPr lang="fr-FR" sz="1100" dirty="0"/>
              <a:t>Araignée d’eau : nom lié à sa morphologie</a:t>
            </a:r>
          </a:p>
        </p:txBody>
      </p:sp>
      <p:sp>
        <p:nvSpPr>
          <p:cNvPr id="12" name="Rectangle : coins arrondis 11">
            <a:extLst>
              <a:ext uri="{FF2B5EF4-FFF2-40B4-BE49-F238E27FC236}">
                <a16:creationId xmlns:a16="http://schemas.microsoft.com/office/drawing/2014/main" id="{ACB81332-3C7D-41DB-A6AB-7DC87D7D7CCA}"/>
              </a:ext>
            </a:extLst>
          </p:cNvPr>
          <p:cNvSpPr/>
          <p:nvPr/>
        </p:nvSpPr>
        <p:spPr>
          <a:xfrm>
            <a:off x="5550710" y="6100857"/>
            <a:ext cx="1772932" cy="495743"/>
          </a:xfrm>
          <a:prstGeom prst="round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1000" dirty="0">
                <a:solidFill>
                  <a:schemeClr val="bg2">
                    <a:lumMod val="75000"/>
                  </a:schemeClr>
                </a:solidFill>
              </a:rPr>
              <a:t>Araignée d’eau =</a:t>
            </a:r>
          </a:p>
          <a:p>
            <a:pPr algn="ctr"/>
            <a:r>
              <a:rPr lang="fr-FR" sz="1000" dirty="0">
                <a:solidFill>
                  <a:schemeClr val="bg2">
                    <a:lumMod val="75000"/>
                  </a:schemeClr>
                </a:solidFill>
              </a:rPr>
              <a:t>Water strider</a:t>
            </a:r>
          </a:p>
        </p:txBody>
      </p:sp>
      <p:pic>
        <p:nvPicPr>
          <p:cNvPr id="10" name="Image 9">
            <a:extLst>
              <a:ext uri="{FF2B5EF4-FFF2-40B4-BE49-F238E27FC236}">
                <a16:creationId xmlns:a16="http://schemas.microsoft.com/office/drawing/2014/main" id="{FE5F6AFF-7BCE-4AA3-B704-A7DB62C077B8}"/>
              </a:ext>
            </a:extLst>
          </p:cNvPr>
          <p:cNvPicPr>
            <a:picLocks noChangeAspect="1"/>
          </p:cNvPicPr>
          <p:nvPr/>
        </p:nvPicPr>
        <p:blipFill>
          <a:blip r:embed="rId2"/>
          <a:stretch>
            <a:fillRect/>
          </a:stretch>
        </p:blipFill>
        <p:spPr>
          <a:xfrm>
            <a:off x="5372981" y="5905115"/>
            <a:ext cx="355459" cy="391486"/>
          </a:xfrm>
          <a:prstGeom prst="rect">
            <a:avLst/>
          </a:prstGeom>
        </p:spPr>
      </p:pic>
      <p:pic>
        <p:nvPicPr>
          <p:cNvPr id="17" name="Image 16">
            <a:extLst>
              <a:ext uri="{FF2B5EF4-FFF2-40B4-BE49-F238E27FC236}">
                <a16:creationId xmlns:a16="http://schemas.microsoft.com/office/drawing/2014/main" id="{6949CED9-E131-4787-850D-0A3034B4F362}"/>
              </a:ext>
            </a:extLst>
          </p:cNvPr>
          <p:cNvPicPr>
            <a:picLocks noChangeAspect="1"/>
          </p:cNvPicPr>
          <p:nvPr/>
        </p:nvPicPr>
        <p:blipFill>
          <a:blip r:embed="rId3"/>
          <a:stretch>
            <a:fillRect/>
          </a:stretch>
        </p:blipFill>
        <p:spPr>
          <a:xfrm>
            <a:off x="7105746" y="6414113"/>
            <a:ext cx="351675" cy="339794"/>
          </a:xfrm>
          <a:prstGeom prst="rect">
            <a:avLst/>
          </a:prstGeom>
        </p:spPr>
      </p:pic>
      <p:sp>
        <p:nvSpPr>
          <p:cNvPr id="2" name="ZoneTexte 1">
            <a:extLst>
              <a:ext uri="{FF2B5EF4-FFF2-40B4-BE49-F238E27FC236}">
                <a16:creationId xmlns:a16="http://schemas.microsoft.com/office/drawing/2014/main" id="{6AD5F998-FFDD-4641-9328-781E1399C882}"/>
              </a:ext>
            </a:extLst>
          </p:cNvPr>
          <p:cNvSpPr txBox="1"/>
          <p:nvPr/>
        </p:nvSpPr>
        <p:spPr>
          <a:xfrm>
            <a:off x="10302878" y="6596600"/>
            <a:ext cx="1889122" cy="246221"/>
          </a:xfrm>
          <a:prstGeom prst="rect">
            <a:avLst/>
          </a:prstGeom>
          <a:solidFill>
            <a:schemeClr val="tx1"/>
          </a:solidFill>
        </p:spPr>
        <p:txBody>
          <a:bodyPr wrap="square" rtlCol="0">
            <a:spAutoFit/>
          </a:bodyPr>
          <a:lstStyle/>
          <a:p>
            <a:pPr algn="r"/>
            <a:r>
              <a:rPr lang="fr-FR" sz="1000" dirty="0">
                <a:solidFill>
                  <a:schemeClr val="bg2">
                    <a:lumMod val="75000"/>
                  </a:schemeClr>
                </a:solidFill>
              </a:rPr>
              <a:t>Source : site doris.FFESSM.fr</a:t>
            </a:r>
          </a:p>
        </p:txBody>
      </p:sp>
      <p:pic>
        <p:nvPicPr>
          <p:cNvPr id="8" name="Image 7">
            <a:extLst>
              <a:ext uri="{FF2B5EF4-FFF2-40B4-BE49-F238E27FC236}">
                <a16:creationId xmlns:a16="http://schemas.microsoft.com/office/drawing/2014/main" id="{6A16B517-D1AD-4B6C-9368-4227FCD993BC}"/>
              </a:ext>
            </a:extLst>
          </p:cNvPr>
          <p:cNvPicPr>
            <a:picLocks noChangeAspect="1"/>
          </p:cNvPicPr>
          <p:nvPr/>
        </p:nvPicPr>
        <p:blipFill>
          <a:blip r:embed="rId4"/>
          <a:stretch>
            <a:fillRect/>
          </a:stretch>
        </p:blipFill>
        <p:spPr>
          <a:xfrm>
            <a:off x="9402464" y="1347417"/>
            <a:ext cx="2194851" cy="1767890"/>
          </a:xfrm>
          <a:prstGeom prst="rect">
            <a:avLst/>
          </a:prstGeom>
        </p:spPr>
      </p:pic>
      <p:pic>
        <p:nvPicPr>
          <p:cNvPr id="11" name="Image 10">
            <a:extLst>
              <a:ext uri="{FF2B5EF4-FFF2-40B4-BE49-F238E27FC236}">
                <a16:creationId xmlns:a16="http://schemas.microsoft.com/office/drawing/2014/main" id="{154AFB6F-CF23-4694-B6A9-C743DA1E59D4}"/>
              </a:ext>
            </a:extLst>
          </p:cNvPr>
          <p:cNvPicPr>
            <a:picLocks noChangeAspect="1"/>
          </p:cNvPicPr>
          <p:nvPr/>
        </p:nvPicPr>
        <p:blipFill>
          <a:blip r:embed="rId5"/>
          <a:stretch>
            <a:fillRect/>
          </a:stretch>
        </p:blipFill>
        <p:spPr>
          <a:xfrm>
            <a:off x="9067354" y="3177424"/>
            <a:ext cx="2311996" cy="1617681"/>
          </a:xfrm>
          <a:prstGeom prst="rect">
            <a:avLst/>
          </a:prstGeom>
        </p:spPr>
      </p:pic>
      <p:pic>
        <p:nvPicPr>
          <p:cNvPr id="14" name="Image 13">
            <a:extLst>
              <a:ext uri="{FF2B5EF4-FFF2-40B4-BE49-F238E27FC236}">
                <a16:creationId xmlns:a16="http://schemas.microsoft.com/office/drawing/2014/main" id="{89A1ED84-209B-4D0F-9DC0-E4FA4E3FC648}"/>
              </a:ext>
            </a:extLst>
          </p:cNvPr>
          <p:cNvPicPr>
            <a:picLocks noChangeAspect="1"/>
          </p:cNvPicPr>
          <p:nvPr/>
        </p:nvPicPr>
        <p:blipFill>
          <a:blip r:embed="rId6"/>
          <a:stretch>
            <a:fillRect/>
          </a:stretch>
        </p:blipFill>
        <p:spPr>
          <a:xfrm>
            <a:off x="9868292" y="4857223"/>
            <a:ext cx="2194850" cy="1739377"/>
          </a:xfrm>
          <a:prstGeom prst="rect">
            <a:avLst/>
          </a:prstGeom>
        </p:spPr>
      </p:pic>
    </p:spTree>
    <p:extLst>
      <p:ext uri="{BB962C8B-B14F-4D97-AF65-F5344CB8AC3E}">
        <p14:creationId xmlns:p14="http://schemas.microsoft.com/office/powerpoint/2010/main" val="731455396"/>
      </p:ext>
    </p:extLst>
  </p:cSld>
  <p:clrMapOvr>
    <a:masterClrMapping/>
  </p:clrMapOvr>
</p:sld>
</file>

<file path=ppt/theme/theme1.xml><?xml version="1.0" encoding="utf-8"?>
<a:theme xmlns:a="http://schemas.openxmlformats.org/drawingml/2006/main" name="Secteur">
  <a:themeElements>
    <a:clrScheme name="Secteu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eu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eu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
  <TotalTime>413</TotalTime>
  <Words>493</Words>
  <Application>Microsoft Office PowerPoint</Application>
  <PresentationFormat>Grand écran</PresentationFormat>
  <Paragraphs>16</Paragraphs>
  <Slides>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vt:i4>
      </vt:variant>
    </vt:vector>
  </HeadingPairs>
  <TitlesOfParts>
    <vt:vector size="6" baseType="lpstr">
      <vt:lpstr>Brush Script MT</vt:lpstr>
      <vt:lpstr>Century Gothic</vt:lpstr>
      <vt:lpstr>Comic Sans MS</vt:lpstr>
      <vt:lpstr>Wingdings 3</vt:lpstr>
      <vt:lpstr>Secteur</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Guillaume VALERIANI</dc:creator>
  <cp:lastModifiedBy>Guillaume VALERIANI</cp:lastModifiedBy>
  <cp:revision>64</cp:revision>
  <dcterms:created xsi:type="dcterms:W3CDTF">2020-09-30T18:21:19Z</dcterms:created>
  <dcterms:modified xsi:type="dcterms:W3CDTF">2022-01-29T08:56:56Z</dcterms:modified>
</cp:coreProperties>
</file>