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08/01/2022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08/01/2022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08/01/2022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08/01/2022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08/01/2022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08/01/2022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08/01/2022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08/01/2022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08/01/2022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63407" y="1420124"/>
            <a:ext cx="8161361" cy="4166523"/>
          </a:xfrm>
        </p:spPr>
        <p:txBody>
          <a:bodyPr anchor="t">
            <a:noAutofit/>
          </a:bodyPr>
          <a:lstStyle/>
          <a:p>
            <a:pPr>
              <a:spcBef>
                <a:spcPts val="300"/>
              </a:spcBef>
              <a:spcAft>
                <a:spcPts val="300"/>
              </a:spcAft>
              <a:buClr>
                <a:schemeClr val="bg2"/>
              </a:buClr>
            </a:pPr>
            <a:r>
              <a:rPr lang="fr-FR" sz="1200" dirty="0"/>
              <a:t>L’anodonte est une moule géante présente dans les eaux stagnantes et peu courantes du nord, du centre et de l’ouest de l’Europe. Elle vit dans la vase et les gravières de fond. Elle est souvent visible partiellement enfouie dans la vase en position verticale, laissant dépasser ses siphons respiratoires.</a:t>
            </a:r>
          </a:p>
          <a:p>
            <a:pPr>
              <a:spcBef>
                <a:spcPts val="300"/>
              </a:spcBef>
              <a:spcAft>
                <a:spcPts val="300"/>
              </a:spcAft>
              <a:buClr>
                <a:schemeClr val="bg2"/>
              </a:buClr>
            </a:pPr>
            <a:r>
              <a:rPr lang="fr-FR" sz="1200" dirty="0"/>
              <a:t>Filtrant l’eau douce, l’anodonte figure parmi les premières espèces touchées en cas de pollution. Elle peut cependant survivre plusieurs mois dans la vase en cas d'assèchement du plan d'eau.</a:t>
            </a:r>
          </a:p>
          <a:p>
            <a:pPr>
              <a:spcBef>
                <a:spcPts val="300"/>
              </a:spcBef>
              <a:spcAft>
                <a:spcPts val="300"/>
              </a:spcAft>
              <a:buClr>
                <a:schemeClr val="bg2"/>
              </a:buClr>
            </a:pPr>
            <a:r>
              <a:rPr lang="fr-FR" sz="1200" dirty="0"/>
              <a:t>L’anodonte mesure de 9,5 à 20 cm de long pour une hauteur de 6 à 12 cm et une épaisseur comprise  entre 3 et 6 cm. Sa coquille possède un côté assez pointu. Elle se déplace sur le fond grâce à un pied unique qui laisse des traces caractéristiques bien visibles en plongée</a:t>
            </a:r>
            <a:r>
              <a:rPr lang="fr-FR" sz="1200" dirty="0">
                <a:solidFill>
                  <a:srgbClr val="646464"/>
                </a:solidFill>
                <a:latin typeface="Roboto"/>
              </a:rPr>
              <a:t>.</a:t>
            </a:r>
            <a:r>
              <a:rPr lang="fr-FR" sz="1200" dirty="0"/>
              <a:t> </a:t>
            </a:r>
          </a:p>
          <a:p>
            <a:pPr>
              <a:spcBef>
                <a:spcPts val="300"/>
              </a:spcBef>
              <a:spcAft>
                <a:spcPts val="300"/>
              </a:spcAft>
              <a:buClr>
                <a:schemeClr val="bg2"/>
              </a:buClr>
            </a:pPr>
            <a:r>
              <a:rPr lang="fr-FR" sz="1200" dirty="0"/>
              <a:t>Elle se nourrit de particules organiques en suspension dans l'eau qu'elle filtre en aspirant puis rejetant jusqu’à 50 litres d’eau par jour par ses siphons. Elle participe ainsi activement à la purification de l’eau.</a:t>
            </a:r>
          </a:p>
          <a:p>
            <a:pPr>
              <a:spcBef>
                <a:spcPts val="300"/>
              </a:spcBef>
              <a:spcAft>
                <a:spcPts val="300"/>
              </a:spcAft>
              <a:buClr>
                <a:schemeClr val="bg2"/>
              </a:buClr>
            </a:pPr>
            <a:r>
              <a:rPr lang="fr-FR" sz="1200" dirty="0"/>
              <a:t>L'anodonte est hermaphrodite. Elle a besoin des poissons pour se reproduire. Les œufs, environ 50 000, éclosent entre les branchies de l’anodonte puis sont expulsés par ses siphons. Les jeunes larves appelées « </a:t>
            </a:r>
            <a:r>
              <a:rPr lang="fr-FR" sz="1200" dirty="0" err="1"/>
              <a:t>glochidium</a:t>
            </a:r>
            <a:r>
              <a:rPr lang="fr-FR" sz="1200" dirty="0"/>
              <a:t> » sont gobées par les poissons et se fixent, par les valves munies de crochets, à leurs branchies où elles s'enkystent et se transforment lentement. Après plusieurs mois, quand la jeune moule a atteint la taille d'un centimètre, elle se détache du poisson et tombe au fond de l’eau.</a:t>
            </a:r>
          </a:p>
          <a:p>
            <a:pPr>
              <a:spcBef>
                <a:spcPts val="300"/>
              </a:spcBef>
              <a:spcAft>
                <a:spcPts val="300"/>
              </a:spcAft>
              <a:buClr>
                <a:schemeClr val="bg2"/>
              </a:buClr>
            </a:pPr>
            <a:r>
              <a:rPr lang="fr-FR" sz="1200" dirty="0"/>
              <a:t>L’anodonte est essentielle pour la reproduction des bouvières (petit poisson d’eau douce) qui utilisent les branchies de la moule comme support pour leurs œufs. Les alevins resteront cachés à l’intérieur de l’anodonte quelques jours après leur naissance.</a:t>
            </a:r>
          </a:p>
          <a:p>
            <a:pPr>
              <a:spcBef>
                <a:spcPts val="300"/>
              </a:spcBef>
              <a:spcAft>
                <a:spcPts val="300"/>
              </a:spcAft>
              <a:buClr>
                <a:schemeClr val="bg2"/>
              </a:buClr>
            </a:pPr>
            <a:r>
              <a:rPr lang="fr-FR" sz="1200" dirty="0"/>
              <a:t>Les rats musqués ainsi que certains oiseaux comme les cygnes sont les principaux prédateurs des anodontes.</a:t>
            </a:r>
          </a:p>
        </p:txBody>
      </p:sp>
      <p:sp>
        <p:nvSpPr>
          <p:cNvPr id="4" name="ZoneTexte 3">
            <a:extLst>
              <a:ext uri="{FF2B5EF4-FFF2-40B4-BE49-F238E27FC236}">
                <a16:creationId xmlns:a16="http://schemas.microsoft.com/office/drawing/2014/main" id="{5EB7B83B-7703-48A1-8A96-E903DB933BC6}"/>
              </a:ext>
            </a:extLst>
          </p:cNvPr>
          <p:cNvSpPr txBox="1"/>
          <p:nvPr/>
        </p:nvSpPr>
        <p:spPr>
          <a:xfrm>
            <a:off x="9388278" y="494194"/>
            <a:ext cx="2723823"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L’anodonte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1099981"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Décembre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21248" y="5815507"/>
            <a:ext cx="4812665" cy="781093"/>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t>Origine du nom scientifique : </a:t>
            </a:r>
            <a:r>
              <a:rPr lang="fr-FR" sz="1150" i="1" dirty="0" err="1"/>
              <a:t>Anodonta</a:t>
            </a:r>
            <a:r>
              <a:rPr lang="fr-FR" sz="1150" i="1" dirty="0"/>
              <a:t> </a:t>
            </a:r>
            <a:r>
              <a:rPr lang="fr-FR" sz="1150" i="1" dirty="0" err="1"/>
              <a:t>cygnea</a:t>
            </a:r>
            <a:endParaRPr lang="fr-FR" sz="1150" i="1" dirty="0"/>
          </a:p>
          <a:p>
            <a:r>
              <a:rPr lang="fr-FR" sz="1150" i="1" dirty="0" err="1"/>
              <a:t>Anodonta</a:t>
            </a:r>
            <a:r>
              <a:rPr lang="fr-FR" sz="1150" dirty="0"/>
              <a:t> : du latin [a, an] = 'privatif' et du grec [dont-] = dent : dépourvu de dents au niveau de la charnière.</a:t>
            </a:r>
          </a:p>
          <a:p>
            <a:r>
              <a:rPr lang="fr-FR" sz="1150" i="1" dirty="0" err="1"/>
              <a:t>cygnea</a:t>
            </a:r>
            <a:r>
              <a:rPr lang="fr-FR" sz="1150" dirty="0"/>
              <a:t> : du latin [</a:t>
            </a:r>
            <a:r>
              <a:rPr lang="fr-FR" sz="1150" dirty="0" err="1"/>
              <a:t>cycneus</a:t>
            </a:r>
            <a:r>
              <a:rPr lang="fr-FR" sz="1150" dirty="0"/>
              <a:t> ou </a:t>
            </a:r>
            <a:r>
              <a:rPr lang="fr-FR" sz="1150" dirty="0" err="1"/>
              <a:t>cygneus</a:t>
            </a:r>
            <a:r>
              <a:rPr lang="fr-FR" sz="1150" dirty="0"/>
              <a:t>, a, </a:t>
            </a:r>
            <a:r>
              <a:rPr lang="fr-FR" sz="1150" dirty="0" err="1"/>
              <a:t>um</a:t>
            </a:r>
            <a:r>
              <a:rPr lang="fr-FR" sz="1150" dirty="0"/>
              <a:t>] = cygne.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540597" y="5930960"/>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Anodonte =</a:t>
            </a:r>
          </a:p>
          <a:p>
            <a:pPr algn="ctr"/>
            <a:r>
              <a:rPr lang="fr-FR" sz="1000" dirty="0">
                <a:solidFill>
                  <a:schemeClr val="bg2">
                    <a:lumMod val="75000"/>
                  </a:schemeClr>
                </a:solidFill>
              </a:rPr>
              <a:t>Swan </a:t>
            </a:r>
            <a:r>
              <a:rPr lang="fr-FR" sz="1000" dirty="0" err="1">
                <a:solidFill>
                  <a:schemeClr val="bg2">
                    <a:lumMod val="75000"/>
                  </a:schemeClr>
                </a:solidFill>
              </a:rPr>
              <a:t>mussel</a:t>
            </a:r>
            <a:r>
              <a:rPr lang="fr-FR" sz="1000" dirty="0">
                <a:solidFill>
                  <a:schemeClr val="bg2">
                    <a:lumMod val="75000"/>
                  </a:schemeClr>
                </a:solidFill>
              </a:rPr>
              <a:t> </a:t>
            </a: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362868" y="5735218"/>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7126860" y="6256806"/>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5" name="Image 14">
            <a:extLst>
              <a:ext uri="{FF2B5EF4-FFF2-40B4-BE49-F238E27FC236}">
                <a16:creationId xmlns:a16="http://schemas.microsoft.com/office/drawing/2014/main" id="{7F1536AD-2632-4E55-BEE0-314022A4BC9E}"/>
              </a:ext>
            </a:extLst>
          </p:cNvPr>
          <p:cNvPicPr>
            <a:picLocks noChangeAspect="1"/>
          </p:cNvPicPr>
          <p:nvPr/>
        </p:nvPicPr>
        <p:blipFill>
          <a:blip r:embed="rId4"/>
          <a:stretch>
            <a:fillRect/>
          </a:stretch>
        </p:blipFill>
        <p:spPr>
          <a:xfrm>
            <a:off x="8333073" y="4006187"/>
            <a:ext cx="1925795" cy="2590413"/>
          </a:xfrm>
          <a:prstGeom prst="rect">
            <a:avLst/>
          </a:prstGeom>
        </p:spPr>
      </p:pic>
      <p:pic>
        <p:nvPicPr>
          <p:cNvPr id="20" name="Image 19">
            <a:extLst>
              <a:ext uri="{FF2B5EF4-FFF2-40B4-BE49-F238E27FC236}">
                <a16:creationId xmlns:a16="http://schemas.microsoft.com/office/drawing/2014/main" id="{6D8C6E74-54BE-4C54-9777-075572258184}"/>
              </a:ext>
            </a:extLst>
          </p:cNvPr>
          <p:cNvPicPr>
            <a:picLocks noChangeAspect="1"/>
          </p:cNvPicPr>
          <p:nvPr/>
        </p:nvPicPr>
        <p:blipFill>
          <a:blip r:embed="rId5"/>
          <a:stretch>
            <a:fillRect/>
          </a:stretch>
        </p:blipFill>
        <p:spPr>
          <a:xfrm>
            <a:off x="8704070" y="1347143"/>
            <a:ext cx="2976727" cy="2347841"/>
          </a:xfrm>
          <a:prstGeom prst="rect">
            <a:avLst/>
          </a:prstGeom>
        </p:spPr>
      </p:pic>
      <p:pic>
        <p:nvPicPr>
          <p:cNvPr id="23" name="Image 22">
            <a:extLst>
              <a:ext uri="{FF2B5EF4-FFF2-40B4-BE49-F238E27FC236}">
                <a16:creationId xmlns:a16="http://schemas.microsoft.com/office/drawing/2014/main" id="{83A87584-7B27-48A5-ADCF-AF140FEFE364}"/>
              </a:ext>
            </a:extLst>
          </p:cNvPr>
          <p:cNvPicPr>
            <a:picLocks noChangeAspect="1"/>
          </p:cNvPicPr>
          <p:nvPr/>
        </p:nvPicPr>
        <p:blipFill>
          <a:blip r:embed="rId6"/>
          <a:stretch>
            <a:fillRect/>
          </a:stretch>
        </p:blipFill>
        <p:spPr>
          <a:xfrm>
            <a:off x="10367173" y="3783382"/>
            <a:ext cx="1761420" cy="2416758"/>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352</TotalTime>
  <Words>398</Words>
  <Application>Microsoft Office PowerPoint</Application>
  <PresentationFormat>Grand écran</PresentationFormat>
  <Paragraphs>15</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52</cp:revision>
  <dcterms:created xsi:type="dcterms:W3CDTF">2020-09-30T18:21:19Z</dcterms:created>
  <dcterms:modified xsi:type="dcterms:W3CDTF">2022-01-08T14:51:45Z</dcterms:modified>
</cp:coreProperties>
</file>