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4660"/>
  </p:normalViewPr>
  <p:slideViewPr>
    <p:cSldViewPr snapToGrid="0">
      <p:cViewPr varScale="1">
        <p:scale>
          <a:sx n="111" d="100"/>
          <a:sy n="111" d="100"/>
        </p:scale>
        <p:origin x="4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13/11/2021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13/11/2021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13/11/2021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13/11/2021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13/11/2021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13/11/2021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13/11/2021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13/11/2021</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13018" y="1468705"/>
            <a:ext cx="8637714" cy="4166523"/>
          </a:xfrm>
        </p:spPr>
        <p:txBody>
          <a:bodyPr>
            <a:noAutofit/>
          </a:bodyPr>
          <a:lstStyle/>
          <a:p>
            <a:pPr>
              <a:spcBef>
                <a:spcPts val="300"/>
              </a:spcBef>
              <a:spcAft>
                <a:spcPts val="300"/>
              </a:spcAft>
              <a:buClr>
                <a:schemeClr val="bg2"/>
              </a:buClr>
            </a:pPr>
            <a:r>
              <a:rPr lang="fr-FR" sz="1150" dirty="0"/>
              <a:t>La perche-soleil est originaire d’Amérique du Nord. Elle a été introduite en France en 1877 et a depuis colonisé toute la métropole. Elle fréquente les eaux peu profondes des lacs et des étangs riches en végétation. Elle est aussi présente dans les zones à faible courant des fleuves.</a:t>
            </a:r>
          </a:p>
          <a:p>
            <a:pPr>
              <a:spcBef>
                <a:spcPts val="300"/>
              </a:spcBef>
              <a:spcAft>
                <a:spcPts val="300"/>
              </a:spcAft>
              <a:buClr>
                <a:schemeClr val="bg2"/>
              </a:buClr>
            </a:pPr>
            <a:r>
              <a:rPr lang="fr-FR" sz="1150" dirty="0"/>
              <a:t>La perche-soleil mesure en général entre 8 et 15 cm mais des individus de 40 cm ont déjà été observés. Son corps de forme ronde est aplati latéralement. Il est de couleur de fond brun-jaune avec nombreuses taches bleutées et orangées irisées. Une tache noire bordée d'un point rouge, plus marquée chez les mâles, est généralement présente sur l'opercule. Les mâles présentent aussi des rayures bleues sur leurs joues plus visibles que chez les femelles. Ses 2 nageoires dorsales sont unies donnant l’impression d’être une seule. Ses nageoires pectorales sont longues et en forme de pointe et sa nageoire anale possède 3 pics.</a:t>
            </a:r>
          </a:p>
          <a:p>
            <a:pPr>
              <a:spcBef>
                <a:spcPts val="300"/>
              </a:spcBef>
              <a:spcAft>
                <a:spcPts val="300"/>
              </a:spcAft>
              <a:buClr>
                <a:schemeClr val="bg2"/>
              </a:buClr>
            </a:pPr>
            <a:r>
              <a:rPr lang="fr-FR" sz="1150" dirty="0"/>
              <a:t>La perche-soleil chasse de jour et à vue. Elle se nourrit de tout ce qu’elle trouve : insectes aquatiques, fourmis, salamandres larvaires, œufs de poissons, alevins, jeunes poissons, zooplancton. Elle peut également broyer de petits coquillage grâce à la présence de dents sur son palais. Elle semble ne pas s’alimenter en hiver lorsque la température de l'eau est inférieure à 8 °C.</a:t>
            </a:r>
          </a:p>
          <a:p>
            <a:pPr>
              <a:spcBef>
                <a:spcPts val="300"/>
              </a:spcBef>
              <a:spcAft>
                <a:spcPts val="300"/>
              </a:spcAft>
              <a:buClr>
                <a:schemeClr val="bg2"/>
              </a:buClr>
            </a:pPr>
            <a:r>
              <a:rPr lang="fr-FR" sz="1150" dirty="0"/>
              <a:t>La reproduction a lieu entre mai et août en eau peu profonde lorsque la température de l’eau est comprise entre 13 et 28°C. Le mâle nettoie le fond sur une zone de diamètre égale à 2 fois sa longueur et entame une parade nuptiale pour séduire une femelle. 1 000 à  3 000 œufs sont déposés par la femelle dans le nid. Ils seront gardés par le mâle jusqu’à leur éclosion. Les alevins resteront ensuite dans le nid sous la surveillance du mâle durant 1 à 2 semaines avant de se disperser. La maturité sexuelle est atteinte vers l’âge de 2 ans. La durée de vie de la perche-soleil est de 8 à 10 ans.</a:t>
            </a:r>
          </a:p>
          <a:p>
            <a:pPr>
              <a:spcBef>
                <a:spcPts val="300"/>
              </a:spcBef>
              <a:spcAft>
                <a:spcPts val="300"/>
              </a:spcAft>
              <a:buClr>
                <a:schemeClr val="bg2"/>
              </a:buClr>
            </a:pPr>
            <a:r>
              <a:rPr lang="fr-FR" sz="1150" dirty="0"/>
              <a:t>Hormis le brochet, la perche-soleil a peu de prédateurs en Europe. Ses principaux prédateurs se situent dans sa zone d'origine en Amérique du Nord.</a:t>
            </a:r>
          </a:p>
          <a:p>
            <a:pPr>
              <a:spcBef>
                <a:spcPts val="300"/>
              </a:spcBef>
              <a:spcAft>
                <a:spcPts val="300"/>
              </a:spcAft>
              <a:buClr>
                <a:schemeClr val="bg2"/>
              </a:buClr>
            </a:pPr>
            <a:r>
              <a:rPr lang="fr-FR" sz="1150" dirty="0"/>
              <a:t>La perche-soleil est considérée comme une espèce "nuisible" (espèce envahissante). Elle ne doit pas être remise à l’eau lorsqu’elle est pêchée.</a:t>
            </a:r>
          </a:p>
        </p:txBody>
      </p:sp>
      <p:sp>
        <p:nvSpPr>
          <p:cNvPr id="4" name="ZoneTexte 3">
            <a:extLst>
              <a:ext uri="{FF2B5EF4-FFF2-40B4-BE49-F238E27FC236}">
                <a16:creationId xmlns:a16="http://schemas.microsoft.com/office/drawing/2014/main" id="{5EB7B83B-7703-48A1-8A96-E903DB933BC6}"/>
              </a:ext>
            </a:extLst>
          </p:cNvPr>
          <p:cNvSpPr txBox="1"/>
          <p:nvPr/>
        </p:nvSpPr>
        <p:spPr>
          <a:xfrm>
            <a:off x="8227453" y="520853"/>
            <a:ext cx="3964547" cy="707886"/>
          </a:xfrm>
          <a:prstGeom prst="rect">
            <a:avLst/>
          </a:prstGeom>
          <a:noFill/>
        </p:spPr>
        <p:txBody>
          <a:bodyPr wrap="none" rtlCol="0">
            <a:spAutoFit/>
          </a:bodyPr>
          <a:lstStyle/>
          <a:p>
            <a:r>
              <a:rPr lang="fr-FR" sz="4000" i="1" dirty="0">
                <a:solidFill>
                  <a:srgbClr val="0070C0"/>
                </a:solidFill>
                <a:latin typeface="Comic Sans MS" panose="030F0702030302020204" pitchFamily="66" charset="0"/>
              </a:rPr>
              <a:t>La perche-soleil</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0931778" y="122653"/>
            <a:ext cx="1096775" cy="369332"/>
          </a:xfrm>
          <a:prstGeom prst="rect">
            <a:avLst/>
          </a:prstGeom>
          <a:noFill/>
        </p:spPr>
        <p:txBody>
          <a:bodyPr wrap="none" rtlCol="0">
            <a:spAutoFit/>
          </a:bodyPr>
          <a:lstStyle/>
          <a:p>
            <a:r>
              <a:rPr lang="fr-FR" dirty="0">
                <a:solidFill>
                  <a:schemeClr val="accent1">
                    <a:lumMod val="75000"/>
                  </a:schemeClr>
                </a:solidFill>
                <a:latin typeface="Brush Script MT" panose="03060802040406070304" pitchFamily="66" charset="0"/>
              </a:rPr>
              <a:t>Novembre 21</a:t>
            </a: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315728" y="5814635"/>
            <a:ext cx="4435143" cy="905075"/>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1"/>
                </a:solidFill>
              </a:rPr>
              <a:t>Origine du nom :</a:t>
            </a:r>
          </a:p>
          <a:p>
            <a:r>
              <a:rPr lang="fr-FR" sz="1050" b="0" dirty="0">
                <a:solidFill>
                  <a:schemeClr val="tx1"/>
                </a:solidFill>
                <a:effectLst/>
                <a:latin typeface="Roboto"/>
              </a:rPr>
              <a:t>Son nom scientifique : </a:t>
            </a:r>
            <a:r>
              <a:rPr lang="fr-FR" sz="1050" b="0" i="1" dirty="0" err="1">
                <a:solidFill>
                  <a:schemeClr val="tx1"/>
                </a:solidFill>
                <a:effectLst/>
                <a:latin typeface="Roboto"/>
              </a:rPr>
              <a:t>Lepomis</a:t>
            </a:r>
            <a:r>
              <a:rPr lang="fr-FR" sz="1050" b="0" i="1" dirty="0">
                <a:solidFill>
                  <a:schemeClr val="tx1"/>
                </a:solidFill>
                <a:effectLst/>
                <a:latin typeface="Roboto"/>
              </a:rPr>
              <a:t> </a:t>
            </a:r>
            <a:r>
              <a:rPr lang="fr-FR" sz="1050" b="0" i="1" dirty="0" err="1">
                <a:solidFill>
                  <a:schemeClr val="tx1"/>
                </a:solidFill>
                <a:effectLst/>
                <a:latin typeface="Roboto"/>
              </a:rPr>
              <a:t>gibbosis</a:t>
            </a:r>
            <a:endParaRPr lang="fr-FR" sz="1050" b="0" i="1" dirty="0">
              <a:solidFill>
                <a:schemeClr val="tx1"/>
              </a:solidFill>
              <a:effectLst/>
              <a:latin typeface="Roboto"/>
            </a:endParaRPr>
          </a:p>
          <a:p>
            <a:r>
              <a:rPr lang="fr-FR" sz="1050" b="0" i="1" dirty="0" err="1">
                <a:solidFill>
                  <a:schemeClr val="tx1"/>
                </a:solidFill>
                <a:effectLst/>
                <a:latin typeface="Roboto"/>
              </a:rPr>
              <a:t>Lepomis</a:t>
            </a:r>
            <a:r>
              <a:rPr lang="fr-FR" sz="1050" b="0" i="1" dirty="0">
                <a:solidFill>
                  <a:schemeClr val="tx1"/>
                </a:solidFill>
                <a:effectLst/>
                <a:latin typeface="Roboto"/>
              </a:rPr>
              <a:t> </a:t>
            </a:r>
            <a:r>
              <a:rPr lang="fr-FR" sz="1050" b="0" i="0" dirty="0">
                <a:solidFill>
                  <a:schemeClr val="tx1"/>
                </a:solidFill>
                <a:effectLst/>
                <a:latin typeface="Roboto"/>
              </a:rPr>
              <a:t>: du grec « </a:t>
            </a:r>
            <a:r>
              <a:rPr lang="fr-FR" sz="1050" b="0" i="0" dirty="0" err="1">
                <a:solidFill>
                  <a:schemeClr val="tx1"/>
                </a:solidFill>
                <a:effectLst/>
                <a:latin typeface="Roboto"/>
              </a:rPr>
              <a:t>lepis</a:t>
            </a:r>
            <a:r>
              <a:rPr lang="fr-FR" sz="1050" b="0" i="0" dirty="0">
                <a:solidFill>
                  <a:schemeClr val="tx1"/>
                </a:solidFill>
                <a:effectLst/>
                <a:latin typeface="Roboto"/>
              </a:rPr>
              <a:t> » = écaille et du grec « </a:t>
            </a:r>
            <a:r>
              <a:rPr lang="fr-FR" sz="1050" b="0" i="0" dirty="0" err="1">
                <a:solidFill>
                  <a:schemeClr val="tx1"/>
                </a:solidFill>
                <a:effectLst/>
                <a:latin typeface="Roboto"/>
              </a:rPr>
              <a:t>poma</a:t>
            </a:r>
            <a:r>
              <a:rPr lang="fr-FR" sz="1050" dirty="0">
                <a:solidFill>
                  <a:schemeClr val="tx1"/>
                </a:solidFill>
                <a:latin typeface="Roboto"/>
              </a:rPr>
              <a:t> »</a:t>
            </a:r>
            <a:r>
              <a:rPr lang="fr-FR" sz="1050" b="0" i="0" dirty="0">
                <a:solidFill>
                  <a:schemeClr val="tx1"/>
                </a:solidFill>
                <a:effectLst/>
                <a:latin typeface="Roboto"/>
              </a:rPr>
              <a:t> = opercule,</a:t>
            </a:r>
            <a:br>
              <a:rPr lang="fr-FR" sz="1050" dirty="0">
                <a:solidFill>
                  <a:schemeClr val="tx1"/>
                </a:solidFill>
              </a:rPr>
            </a:br>
            <a:r>
              <a:rPr lang="fr-FR" sz="1050" b="0" i="1" dirty="0" err="1">
                <a:solidFill>
                  <a:schemeClr val="tx1"/>
                </a:solidFill>
                <a:effectLst/>
                <a:latin typeface="Roboto"/>
              </a:rPr>
              <a:t>gibbosus</a:t>
            </a:r>
            <a:r>
              <a:rPr lang="fr-FR" sz="1050" b="0" i="1" dirty="0">
                <a:solidFill>
                  <a:schemeClr val="tx1"/>
                </a:solidFill>
                <a:effectLst/>
                <a:latin typeface="Roboto"/>
              </a:rPr>
              <a:t> </a:t>
            </a:r>
            <a:r>
              <a:rPr lang="fr-FR" sz="1050" b="0" i="0" dirty="0">
                <a:solidFill>
                  <a:schemeClr val="tx1"/>
                </a:solidFill>
                <a:effectLst/>
                <a:latin typeface="Roboto"/>
              </a:rPr>
              <a:t>: du latin « </a:t>
            </a:r>
            <a:r>
              <a:rPr lang="fr-FR" sz="1050" b="0" i="0" dirty="0" err="1">
                <a:solidFill>
                  <a:schemeClr val="tx1"/>
                </a:solidFill>
                <a:effectLst/>
                <a:latin typeface="Roboto"/>
              </a:rPr>
              <a:t>gibbosus</a:t>
            </a:r>
            <a:r>
              <a:rPr lang="fr-FR" sz="1050" b="0" i="0" dirty="0">
                <a:solidFill>
                  <a:schemeClr val="tx1"/>
                </a:solidFill>
                <a:effectLst/>
                <a:latin typeface="Roboto"/>
              </a:rPr>
              <a:t> » = bossu en allusion à son corps élevé et ressemblant à une lune gibbeuse.</a:t>
            </a:r>
            <a:endParaRPr lang="fr-FR" sz="1050" dirty="0">
              <a:solidFill>
                <a:schemeClr val="tx1"/>
              </a:solidFill>
            </a:endParaRPr>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5265501" y="5940485"/>
            <a:ext cx="1772932" cy="495743"/>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Perche soleil =</a:t>
            </a:r>
          </a:p>
          <a:p>
            <a:pPr algn="ctr"/>
            <a:r>
              <a:rPr lang="fr-FR" sz="1000" dirty="0">
                <a:solidFill>
                  <a:schemeClr val="bg2">
                    <a:lumMod val="75000"/>
                  </a:schemeClr>
                </a:solidFill>
              </a:rPr>
              <a:t>Common </a:t>
            </a:r>
            <a:r>
              <a:rPr lang="fr-FR" sz="1000" dirty="0" err="1">
                <a:solidFill>
                  <a:schemeClr val="bg2">
                    <a:lumMod val="75000"/>
                  </a:schemeClr>
                </a:solidFill>
              </a:rPr>
              <a:t>sunfish</a:t>
            </a:r>
            <a:endParaRPr lang="fr-FR" sz="1000" dirty="0">
              <a:solidFill>
                <a:schemeClr val="bg2">
                  <a:lumMod val="75000"/>
                </a:schemeClr>
              </a:solidFill>
            </a:endParaRPr>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5087772" y="5744743"/>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6851764" y="6266331"/>
            <a:ext cx="351675" cy="339794"/>
          </a:xfrm>
          <a:prstGeom prst="rect">
            <a:avLst/>
          </a:prstGeom>
        </p:spPr>
      </p:pic>
      <p:sp>
        <p:nvSpPr>
          <p:cNvPr id="2" name="ZoneTexte 1">
            <a:extLst>
              <a:ext uri="{FF2B5EF4-FFF2-40B4-BE49-F238E27FC236}">
                <a16:creationId xmlns:a16="http://schemas.microsoft.com/office/drawing/2014/main" id="{6AD5F998-FFDD-4641-9328-781E1399C882}"/>
              </a:ext>
            </a:extLst>
          </p:cNvPr>
          <p:cNvSpPr txBox="1"/>
          <p:nvPr/>
        </p:nvSpPr>
        <p:spPr>
          <a:xfrm>
            <a:off x="10302878" y="6596600"/>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pic>
        <p:nvPicPr>
          <p:cNvPr id="15" name="Image 14">
            <a:extLst>
              <a:ext uri="{FF2B5EF4-FFF2-40B4-BE49-F238E27FC236}">
                <a16:creationId xmlns:a16="http://schemas.microsoft.com/office/drawing/2014/main" id="{D067ED6E-F2DF-475B-BD04-17F2374B2B35}"/>
              </a:ext>
            </a:extLst>
          </p:cNvPr>
          <p:cNvPicPr>
            <a:picLocks noChangeAspect="1"/>
          </p:cNvPicPr>
          <p:nvPr/>
        </p:nvPicPr>
        <p:blipFill>
          <a:blip r:embed="rId4"/>
          <a:stretch>
            <a:fillRect/>
          </a:stretch>
        </p:blipFill>
        <p:spPr>
          <a:xfrm>
            <a:off x="9092152" y="1389111"/>
            <a:ext cx="3013512" cy="2255426"/>
          </a:xfrm>
          <a:prstGeom prst="rect">
            <a:avLst/>
          </a:prstGeom>
        </p:spPr>
      </p:pic>
      <p:pic>
        <p:nvPicPr>
          <p:cNvPr id="18" name="Image 17">
            <a:extLst>
              <a:ext uri="{FF2B5EF4-FFF2-40B4-BE49-F238E27FC236}">
                <a16:creationId xmlns:a16="http://schemas.microsoft.com/office/drawing/2014/main" id="{9DBB7E4C-8B8F-4133-83F9-AA234F8C148B}"/>
              </a:ext>
            </a:extLst>
          </p:cNvPr>
          <p:cNvPicPr>
            <a:picLocks noChangeAspect="1"/>
          </p:cNvPicPr>
          <p:nvPr/>
        </p:nvPicPr>
        <p:blipFill>
          <a:blip r:embed="rId5"/>
          <a:stretch>
            <a:fillRect/>
          </a:stretch>
        </p:blipFill>
        <p:spPr>
          <a:xfrm>
            <a:off x="8985941" y="4081721"/>
            <a:ext cx="2890331" cy="2255426"/>
          </a:xfrm>
          <a:prstGeom prst="rect">
            <a:avLst/>
          </a:prstGeom>
        </p:spPr>
      </p:pic>
      <p:sp>
        <p:nvSpPr>
          <p:cNvPr id="19" name="ZoneTexte 18">
            <a:extLst>
              <a:ext uri="{FF2B5EF4-FFF2-40B4-BE49-F238E27FC236}">
                <a16:creationId xmlns:a16="http://schemas.microsoft.com/office/drawing/2014/main" id="{9E24AA2E-15E6-443D-B5BE-5E411C1B4276}"/>
              </a:ext>
            </a:extLst>
          </p:cNvPr>
          <p:cNvSpPr txBox="1"/>
          <p:nvPr/>
        </p:nvSpPr>
        <p:spPr>
          <a:xfrm>
            <a:off x="9011819" y="3606503"/>
            <a:ext cx="740908" cy="269304"/>
          </a:xfrm>
          <a:prstGeom prst="rect">
            <a:avLst/>
          </a:prstGeom>
          <a:noFill/>
        </p:spPr>
        <p:txBody>
          <a:bodyPr wrap="none" rtlCol="0">
            <a:spAutoFit/>
          </a:bodyPr>
          <a:lstStyle/>
          <a:p>
            <a:r>
              <a:rPr lang="fr-FR" sz="1150" dirty="0">
                <a:solidFill>
                  <a:schemeClr val="bg2">
                    <a:lumMod val="75000"/>
                  </a:schemeClr>
                </a:solidFill>
              </a:rPr>
              <a:t>Femelle</a:t>
            </a:r>
          </a:p>
        </p:txBody>
      </p:sp>
      <p:sp>
        <p:nvSpPr>
          <p:cNvPr id="22" name="ZoneTexte 21">
            <a:extLst>
              <a:ext uri="{FF2B5EF4-FFF2-40B4-BE49-F238E27FC236}">
                <a16:creationId xmlns:a16="http://schemas.microsoft.com/office/drawing/2014/main" id="{A398FB1F-6BE7-4AFA-A805-DA4CD49A6D41}"/>
              </a:ext>
            </a:extLst>
          </p:cNvPr>
          <p:cNvSpPr txBox="1"/>
          <p:nvPr/>
        </p:nvSpPr>
        <p:spPr>
          <a:xfrm>
            <a:off x="11402783" y="3837773"/>
            <a:ext cx="546945" cy="269304"/>
          </a:xfrm>
          <a:prstGeom prst="rect">
            <a:avLst/>
          </a:prstGeom>
          <a:noFill/>
        </p:spPr>
        <p:txBody>
          <a:bodyPr wrap="none" rtlCol="0">
            <a:spAutoFit/>
          </a:bodyPr>
          <a:lstStyle/>
          <a:p>
            <a:pPr algn="r"/>
            <a:r>
              <a:rPr lang="fr-FR" sz="1150" dirty="0">
                <a:solidFill>
                  <a:schemeClr val="bg2">
                    <a:lumMod val="75000"/>
                  </a:schemeClr>
                </a:solidFill>
              </a:rPr>
              <a:t>Mâle</a:t>
            </a:r>
          </a:p>
        </p:txBody>
      </p:sp>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398</TotalTime>
  <Words>484</Words>
  <Application>Microsoft Office PowerPoint</Application>
  <PresentationFormat>Grand écran</PresentationFormat>
  <Paragraphs>16</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Brush Script MT</vt:lpstr>
      <vt:lpstr>Century Gothic</vt:lpstr>
      <vt:lpstr>Comic Sans MS</vt:lpstr>
      <vt:lpstr>Roboto</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55</cp:revision>
  <dcterms:created xsi:type="dcterms:W3CDTF">2020-09-30T18:21:19Z</dcterms:created>
  <dcterms:modified xsi:type="dcterms:W3CDTF">2021-11-13T10:26:09Z</dcterms:modified>
</cp:coreProperties>
</file>