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93"/>
    <a:srgbClr val="06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111" d="100"/>
          <a:sy n="111" d="100"/>
        </p:scale>
        <p:origin x="4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21/10/2021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F6151CA-BA7D-4CB3-A894-5DE2DB8BCDDB}" type="datetimeFigureOut">
              <a:rPr lang="fr-FR" smtClean="0"/>
              <a:t>21/10/2021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61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21/10/2021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7962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21/10/2021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20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21/10/2021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16517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21/10/2021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15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21/10/2021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4714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21/10/2021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9423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21/10/2021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069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21/10/2021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E94EF71E-DC9C-4A55-A938-7FDAED1D3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8" name="Connecteur droit 7">
            <a:extLst>
              <a:ext uri="{FF2B5EF4-FFF2-40B4-BE49-F238E27FC236}">
                <a16:creationId xmlns:a16="http://schemas.microsoft.com/office/drawing/2014/main" id="{37A52F4B-8923-400A-96B8-21A52645EF8B}"/>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9" name="ZoneTexte 8">
            <a:extLst>
              <a:ext uri="{FF2B5EF4-FFF2-40B4-BE49-F238E27FC236}">
                <a16:creationId xmlns:a16="http://schemas.microsoft.com/office/drawing/2014/main" id="{289D0645-3E7F-4266-B42D-952F6E1E283D}"/>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385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21/10/2021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D81919DB-9CA2-4F5F-AA65-364770D1D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6635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6151CA-BA7D-4CB3-A894-5DE2DB8BCDDB}" type="datetimeFigureOut">
              <a:rPr lang="fr-FR" smtClean="0"/>
              <a:t>21/10/2021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4DEA5EE6-93DA-42E6-9316-4DEBFC5C3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343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6151CA-BA7D-4CB3-A894-5DE2DB8BCDDB}" type="datetimeFigureOut">
              <a:rPr lang="fr-FR" smtClean="0"/>
              <a:t>21/10/2021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159E7D-841A-4ECA-A438-2FD7BA9870BF}" type="slidenum">
              <a:rPr lang="fr-FR" smtClean="0"/>
              <a:t>‹N°›</a:t>
            </a:fld>
            <a:endParaRPr lang="fr-FR"/>
          </a:p>
        </p:txBody>
      </p:sp>
      <p:pic>
        <p:nvPicPr>
          <p:cNvPr id="10" name="Image 9">
            <a:extLst>
              <a:ext uri="{FF2B5EF4-FFF2-40B4-BE49-F238E27FC236}">
                <a16:creationId xmlns:a16="http://schemas.microsoft.com/office/drawing/2014/main" id="{E14CB49A-B03B-4BAB-B88D-4966DA1D4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4377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6151CA-BA7D-4CB3-A894-5DE2DB8BCDDB}" type="datetimeFigureOut">
              <a:rPr lang="fr-FR" smtClean="0"/>
              <a:t>21/10/2021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pic>
        <p:nvPicPr>
          <p:cNvPr id="6" name="Image 5">
            <a:extLst>
              <a:ext uri="{FF2B5EF4-FFF2-40B4-BE49-F238E27FC236}">
                <a16:creationId xmlns:a16="http://schemas.microsoft.com/office/drawing/2014/main" id="{C26F4B32-6593-4C51-A5C7-F137C100E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9264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51CA-BA7D-4CB3-A894-5DE2DB8BCDDB}" type="datetimeFigureOut">
              <a:rPr lang="fr-FR" smtClean="0"/>
              <a:t>21/10/2021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159E7D-841A-4ECA-A438-2FD7BA9870BF}" type="slidenum">
              <a:rPr lang="fr-FR" smtClean="0"/>
              <a:t>‹N°›</a:t>
            </a:fld>
            <a:endParaRPr lang="fr-FR"/>
          </a:p>
        </p:txBody>
      </p:sp>
      <p:pic>
        <p:nvPicPr>
          <p:cNvPr id="5" name="Image 4">
            <a:extLst>
              <a:ext uri="{FF2B5EF4-FFF2-40B4-BE49-F238E27FC236}">
                <a16:creationId xmlns:a16="http://schemas.microsoft.com/office/drawing/2014/main" id="{FDFE1475-6E37-4BB8-A2FC-9B9167E3E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260303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21/10/2021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D44A78E1-DD7D-4F95-B352-997C6FAEC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004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21/10/2021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0170D47A-EFA9-4805-B192-684D12E2F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8118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6151CA-BA7D-4CB3-A894-5DE2DB8BCDDB}" type="datetimeFigureOut">
              <a:rPr lang="fr-FR" smtClean="0"/>
              <a:t>21/10/2021</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7159E7D-841A-4ECA-A438-2FD7BA9870BF}" type="slidenum">
              <a:rPr lang="fr-FR" smtClean="0"/>
              <a:t>‹N°›</a:t>
            </a:fld>
            <a:endParaRPr lang="fr-FR"/>
          </a:p>
        </p:txBody>
      </p:sp>
      <p:pic>
        <p:nvPicPr>
          <p:cNvPr id="13" name="Image 12">
            <a:extLst>
              <a:ext uri="{FF2B5EF4-FFF2-40B4-BE49-F238E27FC236}">
                <a16:creationId xmlns:a16="http://schemas.microsoft.com/office/drawing/2014/main" id="{2764FC99-2FAD-48F5-856D-EE0132FF07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14" name="Connecteur droit 13">
            <a:extLst>
              <a:ext uri="{FF2B5EF4-FFF2-40B4-BE49-F238E27FC236}">
                <a16:creationId xmlns:a16="http://schemas.microsoft.com/office/drawing/2014/main" id="{573DE984-2D62-4026-A032-12A88F0C622F}"/>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15" name="ZoneTexte 14">
            <a:extLst>
              <a:ext uri="{FF2B5EF4-FFF2-40B4-BE49-F238E27FC236}">
                <a16:creationId xmlns:a16="http://schemas.microsoft.com/office/drawing/2014/main" id="{B73F8C86-F8F4-480C-BC51-DB4502ACEAB0}"/>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23324474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66DF41-B2BC-4E73-B24E-81CFF32239CA}"/>
              </a:ext>
            </a:extLst>
          </p:cNvPr>
          <p:cNvSpPr>
            <a:spLocks noGrp="1"/>
          </p:cNvSpPr>
          <p:nvPr>
            <p:ph idx="1"/>
          </p:nvPr>
        </p:nvSpPr>
        <p:spPr>
          <a:xfrm>
            <a:off x="39320" y="1601514"/>
            <a:ext cx="8267918" cy="4166523"/>
          </a:xfrm>
        </p:spPr>
        <p:txBody>
          <a:bodyPr>
            <a:noAutofit/>
          </a:bodyPr>
          <a:lstStyle/>
          <a:p>
            <a:pPr algn="just">
              <a:spcBef>
                <a:spcPts val="300"/>
              </a:spcBef>
              <a:spcAft>
                <a:spcPts val="300"/>
              </a:spcAft>
              <a:buClr>
                <a:schemeClr val="bg2"/>
              </a:buClr>
            </a:pPr>
            <a:r>
              <a:rPr lang="fr-FR" sz="1200" dirty="0"/>
              <a:t>La perche est présente dans toute la France dans les rivières à courant lent, les lacs et les étangs profonds qui présentent de bonnes conditions d’oxygénation. Elle est aussi présente dans les eaux saumâtres.</a:t>
            </a:r>
          </a:p>
          <a:p>
            <a:pPr algn="just">
              <a:spcBef>
                <a:spcPts val="300"/>
              </a:spcBef>
              <a:spcAft>
                <a:spcPts val="300"/>
              </a:spcAft>
              <a:buClr>
                <a:schemeClr val="bg2"/>
              </a:buClr>
            </a:pPr>
            <a:r>
              <a:rPr lang="fr-FR" sz="1200" dirty="0"/>
              <a:t>La taille moyenne de la perche est de 15 à 20 cm mais elle peut atteindre 60 cm pour un poids de 4,5 Kg. Son corps de couleur jaune-vert est parcouru de 5 à 9 bandes verticales noires. Elle possède 2 nageoires dorsales, la plus grande présentant des rayons pointus et une tâche noire à l’arrière. Ses autres nageoires sont de couleur rougeâtre.</a:t>
            </a:r>
          </a:p>
          <a:p>
            <a:pPr algn="just">
              <a:spcBef>
                <a:spcPts val="300"/>
              </a:spcBef>
              <a:spcAft>
                <a:spcPts val="300"/>
              </a:spcAft>
              <a:buClr>
                <a:schemeClr val="bg2"/>
              </a:buClr>
            </a:pPr>
            <a:r>
              <a:rPr lang="fr-FR" sz="1200" dirty="0"/>
              <a:t>La perche est un carnassier sédentaire vivant en banc. Seuls les grands individus sont solitaires. Jusqu’à la taille de 12 cm, elle se nourrit essentiellement de larves d’insecte, de crustacés, de petites écrevisses. Après cette taille son régime devient piscicole. Les plus grands individus mangent alors des gardons, des brêmes…et des perches plus petites. Elle chasse à vue essentiellement au levé et au coucher du soleil. L’hiver elle ne mange pas ou très peu.</a:t>
            </a:r>
          </a:p>
          <a:p>
            <a:pPr algn="just">
              <a:spcBef>
                <a:spcPts val="300"/>
              </a:spcBef>
              <a:spcAft>
                <a:spcPts val="300"/>
              </a:spcAft>
              <a:buClr>
                <a:schemeClr val="bg2"/>
              </a:buClr>
            </a:pPr>
            <a:r>
              <a:rPr lang="fr-FR" sz="1200" dirty="0"/>
              <a:t>La reproduction des perches a lieu au mois d’avril dans une eau entre 7 et 8°c. Entre 4 000 et 300 000 œufs sont pondus par la femelle en une seule fois, dans une eau peu profonde parmi la végétation. Les œufs restent 1 à 3 semaines collés aux végétaux, protégés par une membrane qui les rend inconsommables par les autres poissons. Les alevins vivent quelques temps sur leur réserve avant de se nourrir de zooplancton puis de petits animaux. Au bout d'un an, ils mesurent de 4 à 6 cm. Leur taille atteint 8 à 12 cm à deux ans. Le mâle est sexuellement mâture vers 1 ou 2 ans, la femelle vers 2 à 4 ans (lorsque qu’elle atteint une taille entre 15 et 25 cm). Son espérance de vie est d'environ 6 ans (maximum 22 ans).</a:t>
            </a:r>
          </a:p>
          <a:p>
            <a:pPr algn="just">
              <a:spcBef>
                <a:spcPts val="300"/>
              </a:spcBef>
              <a:spcAft>
                <a:spcPts val="300"/>
              </a:spcAft>
              <a:buClr>
                <a:schemeClr val="bg2"/>
              </a:buClr>
            </a:pPr>
            <a:r>
              <a:rPr lang="fr-FR" sz="1200" dirty="0"/>
              <a:t>Les perches juvéniles constituent une ressource importante de nourriture pour les jeunes brochets et pour les perches plus grandes. Le cannibalisme est en effet régulier chez cette espèce. </a:t>
            </a:r>
          </a:p>
          <a:p>
            <a:pPr marL="0" indent="0">
              <a:spcBef>
                <a:spcPts val="300"/>
              </a:spcBef>
              <a:spcAft>
                <a:spcPts val="300"/>
              </a:spcAft>
              <a:buClr>
                <a:schemeClr val="bg2"/>
              </a:buClr>
              <a:buNone/>
            </a:pPr>
            <a:endParaRPr lang="fr-FR" sz="1200" dirty="0"/>
          </a:p>
        </p:txBody>
      </p:sp>
      <p:sp>
        <p:nvSpPr>
          <p:cNvPr id="4" name="ZoneTexte 3">
            <a:extLst>
              <a:ext uri="{FF2B5EF4-FFF2-40B4-BE49-F238E27FC236}">
                <a16:creationId xmlns:a16="http://schemas.microsoft.com/office/drawing/2014/main" id="{5EB7B83B-7703-48A1-8A96-E903DB933BC6}"/>
              </a:ext>
            </a:extLst>
          </p:cNvPr>
          <p:cNvSpPr txBox="1"/>
          <p:nvPr/>
        </p:nvSpPr>
        <p:spPr>
          <a:xfrm>
            <a:off x="9666950" y="454737"/>
            <a:ext cx="2525050" cy="707886"/>
          </a:xfrm>
          <a:prstGeom prst="rect">
            <a:avLst/>
          </a:prstGeom>
          <a:noFill/>
        </p:spPr>
        <p:txBody>
          <a:bodyPr wrap="none" rtlCol="0">
            <a:spAutoFit/>
          </a:bodyPr>
          <a:lstStyle/>
          <a:p>
            <a:r>
              <a:rPr lang="fr-FR" sz="4000" i="1" dirty="0">
                <a:solidFill>
                  <a:srgbClr val="0070C0"/>
                </a:solidFill>
                <a:latin typeface="Comic Sans MS" panose="030F0702030302020204" pitchFamily="66" charset="0"/>
              </a:rPr>
              <a:t>La perche</a:t>
            </a:r>
          </a:p>
        </p:txBody>
      </p:sp>
      <p:sp>
        <p:nvSpPr>
          <p:cNvPr id="5" name="ZoneTexte 4">
            <a:extLst>
              <a:ext uri="{FF2B5EF4-FFF2-40B4-BE49-F238E27FC236}">
                <a16:creationId xmlns:a16="http://schemas.microsoft.com/office/drawing/2014/main" id="{C0148C19-EBE4-4F0B-8172-D25DFF234B6F}"/>
              </a:ext>
            </a:extLst>
          </p:cNvPr>
          <p:cNvSpPr txBox="1"/>
          <p:nvPr/>
        </p:nvSpPr>
        <p:spPr>
          <a:xfrm>
            <a:off x="10931778" y="122653"/>
            <a:ext cx="952505" cy="369332"/>
          </a:xfrm>
          <a:prstGeom prst="rect">
            <a:avLst/>
          </a:prstGeom>
          <a:noFill/>
        </p:spPr>
        <p:txBody>
          <a:bodyPr wrap="none" rtlCol="0">
            <a:spAutoFit/>
          </a:bodyPr>
          <a:lstStyle/>
          <a:p>
            <a:r>
              <a:rPr lang="fr-FR" dirty="0">
                <a:solidFill>
                  <a:schemeClr val="accent1">
                    <a:lumMod val="75000"/>
                  </a:schemeClr>
                </a:solidFill>
                <a:latin typeface="Brush Script MT" panose="03060802040406070304" pitchFamily="66" charset="0"/>
              </a:rPr>
              <a:t>Octobre 21</a:t>
            </a:r>
          </a:p>
        </p:txBody>
      </p:sp>
      <p:sp>
        <p:nvSpPr>
          <p:cNvPr id="7" name="Rectangle : coins arrondis 6">
            <a:extLst>
              <a:ext uri="{FF2B5EF4-FFF2-40B4-BE49-F238E27FC236}">
                <a16:creationId xmlns:a16="http://schemas.microsoft.com/office/drawing/2014/main" id="{F64C3556-4DB9-4A68-A0D4-AB8779D43320}"/>
              </a:ext>
            </a:extLst>
          </p:cNvPr>
          <p:cNvSpPr/>
          <p:nvPr/>
        </p:nvSpPr>
        <p:spPr>
          <a:xfrm>
            <a:off x="329783" y="5930960"/>
            <a:ext cx="3076471" cy="495743"/>
          </a:xfrm>
          <a:prstGeom prst="roundRect">
            <a:avLst/>
          </a:prstGeom>
          <a:solidFill>
            <a:srgbClr val="0B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50" b="1" dirty="0"/>
              <a:t>Origine du nom :</a:t>
            </a:r>
          </a:p>
          <a:p>
            <a:r>
              <a:rPr lang="fr-FR" sz="1150" dirty="0"/>
              <a:t>Perche vient du latin </a:t>
            </a:r>
            <a:r>
              <a:rPr lang="fr-FR" sz="1150" dirty="0" err="1"/>
              <a:t>perca</a:t>
            </a:r>
            <a:endParaRPr lang="fr-FR" sz="1150" dirty="0"/>
          </a:p>
        </p:txBody>
      </p:sp>
      <p:sp>
        <p:nvSpPr>
          <p:cNvPr id="12" name="Rectangle : coins arrondis 11">
            <a:extLst>
              <a:ext uri="{FF2B5EF4-FFF2-40B4-BE49-F238E27FC236}">
                <a16:creationId xmlns:a16="http://schemas.microsoft.com/office/drawing/2014/main" id="{ACB81332-3C7D-41DB-A6AB-7DC87D7D7CCA}"/>
              </a:ext>
            </a:extLst>
          </p:cNvPr>
          <p:cNvSpPr/>
          <p:nvPr/>
        </p:nvSpPr>
        <p:spPr>
          <a:xfrm>
            <a:off x="4017320" y="5930960"/>
            <a:ext cx="1874521" cy="495743"/>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dirty="0">
                <a:solidFill>
                  <a:schemeClr val="bg2">
                    <a:lumMod val="75000"/>
                  </a:schemeClr>
                </a:solidFill>
              </a:rPr>
              <a:t>Perche =</a:t>
            </a:r>
          </a:p>
          <a:p>
            <a:pPr algn="ctr"/>
            <a:r>
              <a:rPr lang="fr-FR" sz="1000" dirty="0" err="1">
                <a:solidFill>
                  <a:schemeClr val="bg2">
                    <a:lumMod val="75000"/>
                  </a:schemeClr>
                </a:solidFill>
              </a:rPr>
              <a:t>Perch</a:t>
            </a:r>
            <a:r>
              <a:rPr lang="fr-FR" sz="1000" dirty="0">
                <a:solidFill>
                  <a:schemeClr val="bg2">
                    <a:lumMod val="75000"/>
                  </a:schemeClr>
                </a:solidFill>
              </a:rPr>
              <a:t> (</a:t>
            </a:r>
            <a:r>
              <a:rPr lang="fr-FR" sz="1000" dirty="0" err="1">
                <a:solidFill>
                  <a:schemeClr val="bg2">
                    <a:lumMod val="75000"/>
                  </a:schemeClr>
                </a:solidFill>
              </a:rPr>
              <a:t>European</a:t>
            </a:r>
            <a:r>
              <a:rPr lang="fr-FR" sz="1000" dirty="0">
                <a:solidFill>
                  <a:schemeClr val="bg2">
                    <a:lumMod val="75000"/>
                  </a:schemeClr>
                </a:solidFill>
              </a:rPr>
              <a:t> </a:t>
            </a:r>
            <a:r>
              <a:rPr lang="fr-FR" sz="1000" dirty="0" err="1">
                <a:solidFill>
                  <a:schemeClr val="bg2">
                    <a:lumMod val="75000"/>
                  </a:schemeClr>
                </a:solidFill>
              </a:rPr>
              <a:t>perch</a:t>
            </a:r>
            <a:r>
              <a:rPr lang="fr-FR" sz="1000" dirty="0">
                <a:solidFill>
                  <a:schemeClr val="bg2">
                    <a:lumMod val="75000"/>
                  </a:schemeClr>
                </a:solidFill>
              </a:rPr>
              <a:t>)</a:t>
            </a:r>
          </a:p>
        </p:txBody>
      </p:sp>
      <p:pic>
        <p:nvPicPr>
          <p:cNvPr id="10" name="Image 9">
            <a:extLst>
              <a:ext uri="{FF2B5EF4-FFF2-40B4-BE49-F238E27FC236}">
                <a16:creationId xmlns:a16="http://schemas.microsoft.com/office/drawing/2014/main" id="{FE5F6AFF-7BCE-4AA3-B704-A7DB62C077B8}"/>
              </a:ext>
            </a:extLst>
          </p:cNvPr>
          <p:cNvPicPr>
            <a:picLocks noChangeAspect="1"/>
          </p:cNvPicPr>
          <p:nvPr/>
        </p:nvPicPr>
        <p:blipFill>
          <a:blip r:embed="rId2"/>
          <a:stretch>
            <a:fillRect/>
          </a:stretch>
        </p:blipFill>
        <p:spPr>
          <a:xfrm>
            <a:off x="3839592" y="5735218"/>
            <a:ext cx="355459" cy="391486"/>
          </a:xfrm>
          <a:prstGeom prst="rect">
            <a:avLst/>
          </a:prstGeom>
        </p:spPr>
      </p:pic>
      <p:pic>
        <p:nvPicPr>
          <p:cNvPr id="17" name="Image 16">
            <a:extLst>
              <a:ext uri="{FF2B5EF4-FFF2-40B4-BE49-F238E27FC236}">
                <a16:creationId xmlns:a16="http://schemas.microsoft.com/office/drawing/2014/main" id="{6949CED9-E131-4787-850D-0A3034B4F362}"/>
              </a:ext>
            </a:extLst>
          </p:cNvPr>
          <p:cNvPicPr>
            <a:picLocks noChangeAspect="1"/>
          </p:cNvPicPr>
          <p:nvPr/>
        </p:nvPicPr>
        <p:blipFill>
          <a:blip r:embed="rId3"/>
          <a:stretch>
            <a:fillRect/>
          </a:stretch>
        </p:blipFill>
        <p:spPr>
          <a:xfrm>
            <a:off x="5716003" y="6256806"/>
            <a:ext cx="351675" cy="339794"/>
          </a:xfrm>
          <a:prstGeom prst="rect">
            <a:avLst/>
          </a:prstGeom>
        </p:spPr>
      </p:pic>
      <p:sp>
        <p:nvSpPr>
          <p:cNvPr id="2" name="ZoneTexte 1">
            <a:extLst>
              <a:ext uri="{FF2B5EF4-FFF2-40B4-BE49-F238E27FC236}">
                <a16:creationId xmlns:a16="http://schemas.microsoft.com/office/drawing/2014/main" id="{6AD5F998-FFDD-4641-9328-781E1399C882}"/>
              </a:ext>
            </a:extLst>
          </p:cNvPr>
          <p:cNvSpPr txBox="1"/>
          <p:nvPr/>
        </p:nvSpPr>
        <p:spPr>
          <a:xfrm>
            <a:off x="10302878" y="6596600"/>
            <a:ext cx="1889122" cy="246221"/>
          </a:xfrm>
          <a:prstGeom prst="rect">
            <a:avLst/>
          </a:prstGeom>
          <a:solidFill>
            <a:schemeClr val="tx1"/>
          </a:solidFill>
        </p:spPr>
        <p:txBody>
          <a:bodyPr wrap="square" rtlCol="0">
            <a:spAutoFit/>
          </a:bodyPr>
          <a:lstStyle/>
          <a:p>
            <a:pPr algn="r"/>
            <a:r>
              <a:rPr lang="fr-FR" sz="1000" dirty="0">
                <a:solidFill>
                  <a:schemeClr val="bg2">
                    <a:lumMod val="75000"/>
                  </a:schemeClr>
                </a:solidFill>
              </a:rPr>
              <a:t>Source : site doris.FFESSM.fr</a:t>
            </a:r>
          </a:p>
        </p:txBody>
      </p:sp>
      <p:pic>
        <p:nvPicPr>
          <p:cNvPr id="15" name="Image 14">
            <a:extLst>
              <a:ext uri="{FF2B5EF4-FFF2-40B4-BE49-F238E27FC236}">
                <a16:creationId xmlns:a16="http://schemas.microsoft.com/office/drawing/2014/main" id="{AAF261EF-108E-46B4-9C6F-BD6BB34CCA33}"/>
              </a:ext>
            </a:extLst>
          </p:cNvPr>
          <p:cNvPicPr>
            <a:picLocks noChangeAspect="1"/>
          </p:cNvPicPr>
          <p:nvPr/>
        </p:nvPicPr>
        <p:blipFill>
          <a:blip r:embed="rId4"/>
          <a:stretch>
            <a:fillRect/>
          </a:stretch>
        </p:blipFill>
        <p:spPr>
          <a:xfrm>
            <a:off x="8498457" y="4036405"/>
            <a:ext cx="3211963" cy="2390298"/>
          </a:xfrm>
          <a:prstGeom prst="rect">
            <a:avLst/>
          </a:prstGeom>
        </p:spPr>
      </p:pic>
      <p:pic>
        <p:nvPicPr>
          <p:cNvPr id="16" name="Image 15">
            <a:extLst>
              <a:ext uri="{FF2B5EF4-FFF2-40B4-BE49-F238E27FC236}">
                <a16:creationId xmlns:a16="http://schemas.microsoft.com/office/drawing/2014/main" id="{96E69661-F53D-4412-8C0F-50741C1DFBE9}"/>
              </a:ext>
            </a:extLst>
          </p:cNvPr>
          <p:cNvPicPr>
            <a:picLocks noChangeAspect="1"/>
          </p:cNvPicPr>
          <p:nvPr/>
        </p:nvPicPr>
        <p:blipFill>
          <a:blip r:embed="rId5"/>
          <a:stretch>
            <a:fillRect/>
          </a:stretch>
        </p:blipFill>
        <p:spPr>
          <a:xfrm flipH="1">
            <a:off x="8956882" y="1601514"/>
            <a:ext cx="2927401" cy="2194109"/>
          </a:xfrm>
          <a:prstGeom prst="rect">
            <a:avLst/>
          </a:prstGeom>
        </p:spPr>
      </p:pic>
    </p:spTree>
    <p:extLst>
      <p:ext uri="{BB962C8B-B14F-4D97-AF65-F5344CB8AC3E}">
        <p14:creationId xmlns:p14="http://schemas.microsoft.com/office/powerpoint/2010/main" val="73145539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471</TotalTime>
  <Words>405</Words>
  <Application>Microsoft Office PowerPoint</Application>
  <PresentationFormat>Grand écran</PresentationFormat>
  <Paragraphs>12</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Brush Script MT</vt:lpstr>
      <vt:lpstr>Century Gothic</vt:lpstr>
      <vt:lpstr>Comic Sans MS</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VALERIANI</dc:creator>
  <cp:lastModifiedBy>Guillaume VALERIANI</cp:lastModifiedBy>
  <cp:revision>54</cp:revision>
  <dcterms:created xsi:type="dcterms:W3CDTF">2020-09-30T18:21:19Z</dcterms:created>
  <dcterms:modified xsi:type="dcterms:W3CDTF">2021-10-21T18:44:43Z</dcterms:modified>
</cp:coreProperties>
</file>