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27/05/2021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27/05/2021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27/05/2021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27/05/2021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27/05/2021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3018" y="1456019"/>
            <a:ext cx="8441026" cy="4166523"/>
          </a:xfrm>
        </p:spPr>
        <p:txBody>
          <a:bodyPr>
            <a:noAutofit/>
          </a:bodyPr>
          <a:lstStyle/>
          <a:p>
            <a:pPr>
              <a:spcBef>
                <a:spcPts val="300"/>
              </a:spcBef>
              <a:spcAft>
                <a:spcPts val="300"/>
              </a:spcAft>
              <a:buClr>
                <a:schemeClr val="bg2"/>
              </a:buClr>
            </a:pPr>
            <a:r>
              <a:rPr lang="fr-FR" sz="1200" dirty="0"/>
              <a:t>Le silure glane était déjà présent à l'ère tertiaire dans la vallée du Rhône. Il a ensuite disparu pour être réintroduit au milieu du XIXème siècle en Alsace. Il a depuis été introduit dans presque toute la France par les fédérations de pêche. Au moins un spécimen a été aperçu à Beffes.</a:t>
            </a:r>
          </a:p>
          <a:p>
            <a:pPr>
              <a:spcBef>
                <a:spcPts val="300"/>
              </a:spcBef>
              <a:spcAft>
                <a:spcPts val="300"/>
              </a:spcAft>
              <a:buClr>
                <a:schemeClr val="bg2"/>
              </a:buClr>
            </a:pPr>
            <a:r>
              <a:rPr lang="fr-FR" sz="1200" dirty="0"/>
              <a:t>Il fréquente les canaux, les plaines et les grands lacs et se rencontre plutôt dans les zones calmes et turbides. C'est un poisson de fond qui aime se tenir dans les fosses, les abords des piles de pont, les berges creuses, les grosses roches, les zones d'herbiers et de branchages immergés.</a:t>
            </a:r>
          </a:p>
          <a:p>
            <a:pPr>
              <a:spcBef>
                <a:spcPts val="300"/>
              </a:spcBef>
              <a:spcAft>
                <a:spcPts val="300"/>
              </a:spcAft>
              <a:buClr>
                <a:schemeClr val="bg2"/>
              </a:buClr>
            </a:pPr>
            <a:r>
              <a:rPr lang="fr-FR" sz="1200" dirty="0"/>
              <a:t>La taille moyenne du silure est de 1 m pour un poids de 10 kg mais il peut atteindre jusqu’à 5 m pour un poids de 300 kg. Sa large tête plate représente 1/3 de sa taille. Ses 2 petits yeux ne lui donnent pas une bonne vue mais son ouïe et les barbillons présents sur sa tête compensent et lui sont utilises dans les eaux troubles où il vit. Sa peau ne possède pas d’écaille. Il est pourvu d’une petite nageoire caudale et d’une très grande nageoire anale.</a:t>
            </a:r>
          </a:p>
          <a:p>
            <a:pPr>
              <a:spcBef>
                <a:spcPts val="300"/>
              </a:spcBef>
              <a:spcAft>
                <a:spcPts val="300"/>
              </a:spcAft>
              <a:buClr>
                <a:schemeClr val="bg2"/>
              </a:buClr>
            </a:pPr>
            <a:r>
              <a:rPr lang="fr-FR" sz="1200" dirty="0"/>
              <a:t>Le silure est un prédateur nocturne qui chasse de préférence à faible profondeur. C’est un carnassier opportuniste et vorace. Les jeunes se nourrissent de petits invertébrés. Les adultes mangent des poissons, des grenouilles voire des rongeurs et des oiseaux. Le cannibalisme est fréquent.</a:t>
            </a:r>
            <a:br>
              <a:rPr lang="fr-FR" sz="1200" dirty="0"/>
            </a:br>
            <a:r>
              <a:rPr lang="fr-FR" sz="1200" dirty="0"/>
              <a:t>Son appétit diminue avec l'arrivée de l'automne et il passe l'hiver en état de léthargie.</a:t>
            </a:r>
          </a:p>
          <a:p>
            <a:pPr>
              <a:spcBef>
                <a:spcPts val="300"/>
              </a:spcBef>
              <a:spcAft>
                <a:spcPts val="300"/>
              </a:spcAft>
              <a:buClr>
                <a:schemeClr val="bg2"/>
              </a:buClr>
            </a:pPr>
            <a:r>
              <a:rPr lang="fr-FR" sz="1200" dirty="0"/>
              <a:t>Le silure se reproduit à partir de mai - juin si la température de l’eau est supérieur à 20°C durant 2 à 3 mois. Le mâle prépare une zone de ponte dans laquelle la femelle vient pondre 20 000 à 30 000 œufs par kg de son propre poids. Les œufs sont gardés durant 2 à 3 jours par le mâle jusqu'à leur éclosion. Les larves, longues de 7 mm, se nourrissent de plancton. Leur croissance est rapide: 3 à 4 cm en 1 mois et environ 20 cm en 1 an. La maturité sexuelle est atteinte au bout de 3 à 4 ans chez les mâles, 4 à 5 ans chez les femelles soit aux environs d'une taille de 50 cm pour un poids de 2 kg.</a:t>
            </a:r>
            <a:br>
              <a:rPr lang="fr-FR" sz="1200" dirty="0"/>
            </a:br>
            <a:r>
              <a:rPr lang="fr-FR" sz="1200" dirty="0"/>
              <a:t>L'espérance de vie est de 15 à 20 ans (maximum 40 ans).</a:t>
            </a:r>
          </a:p>
        </p:txBody>
      </p:sp>
      <p:sp>
        <p:nvSpPr>
          <p:cNvPr id="4" name="ZoneTexte 3">
            <a:extLst>
              <a:ext uri="{FF2B5EF4-FFF2-40B4-BE49-F238E27FC236}">
                <a16:creationId xmlns:a16="http://schemas.microsoft.com/office/drawing/2014/main" id="{5EB7B83B-7703-48A1-8A96-E903DB933BC6}"/>
              </a:ext>
            </a:extLst>
          </p:cNvPr>
          <p:cNvSpPr txBox="1"/>
          <p:nvPr/>
        </p:nvSpPr>
        <p:spPr>
          <a:xfrm>
            <a:off x="8501817" y="434911"/>
            <a:ext cx="3610284"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Le silure glane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1180323"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Septembre 21</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53117" y="5890843"/>
            <a:ext cx="4011849" cy="705757"/>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solidFill>
                  <a:schemeClr val="tx1"/>
                </a:solidFill>
              </a:rPr>
              <a:t>Origine du nom :</a:t>
            </a:r>
          </a:p>
          <a:p>
            <a:r>
              <a:rPr lang="fr-FR" sz="1200" b="0" i="1" dirty="0">
                <a:solidFill>
                  <a:schemeClr val="tx1"/>
                </a:solidFill>
                <a:effectLst/>
                <a:latin typeface="Roboto"/>
              </a:rPr>
              <a:t>Silure</a:t>
            </a:r>
            <a:r>
              <a:rPr lang="fr-FR" sz="1200" b="0" i="0" dirty="0">
                <a:solidFill>
                  <a:schemeClr val="tx1"/>
                </a:solidFill>
                <a:effectLst/>
                <a:latin typeface="Roboto"/>
              </a:rPr>
              <a:t>: du grec « </a:t>
            </a:r>
            <a:r>
              <a:rPr lang="fr-FR" sz="1200" b="0" i="0" dirty="0" err="1">
                <a:solidFill>
                  <a:schemeClr val="tx1"/>
                </a:solidFill>
                <a:effectLst/>
                <a:latin typeface="Roboto"/>
              </a:rPr>
              <a:t>silouros</a:t>
            </a:r>
            <a:r>
              <a:rPr lang="fr-FR" sz="1200" b="0" i="0" dirty="0">
                <a:solidFill>
                  <a:schemeClr val="tx1"/>
                </a:solidFill>
                <a:effectLst/>
                <a:latin typeface="Roboto"/>
              </a:rPr>
              <a:t> » = silure, sorte d'esturgeon,</a:t>
            </a:r>
            <a:br>
              <a:rPr lang="fr-FR" sz="1200" dirty="0">
                <a:solidFill>
                  <a:schemeClr val="tx1"/>
                </a:solidFill>
              </a:rPr>
            </a:br>
            <a:r>
              <a:rPr lang="fr-FR" sz="1200" b="0" i="1" dirty="0">
                <a:solidFill>
                  <a:schemeClr val="tx1"/>
                </a:solidFill>
                <a:effectLst/>
                <a:latin typeface="Roboto"/>
              </a:rPr>
              <a:t>glane </a:t>
            </a:r>
            <a:r>
              <a:rPr lang="fr-FR" sz="1200" b="0" i="0" dirty="0">
                <a:solidFill>
                  <a:schemeClr val="tx1"/>
                </a:solidFill>
                <a:effectLst/>
                <a:latin typeface="Roboto"/>
              </a:rPr>
              <a:t>: du latin « </a:t>
            </a:r>
            <a:r>
              <a:rPr lang="fr-FR" sz="1200" b="0" i="0" dirty="0" err="1">
                <a:solidFill>
                  <a:schemeClr val="tx1"/>
                </a:solidFill>
                <a:effectLst/>
                <a:latin typeface="Roboto"/>
              </a:rPr>
              <a:t>glanis</a:t>
            </a:r>
            <a:r>
              <a:rPr lang="fr-FR" sz="1200" b="0" i="0" dirty="0">
                <a:solidFill>
                  <a:schemeClr val="tx1"/>
                </a:solidFill>
                <a:effectLst/>
                <a:latin typeface="Roboto"/>
              </a:rPr>
              <a:t> » = silure, sorte de poisson.</a:t>
            </a:r>
            <a:endParaRPr lang="fr-FR" sz="1150" dirty="0">
              <a:solidFill>
                <a:schemeClr val="tx1"/>
              </a:solidFill>
            </a:endParaRP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944887" y="5940485"/>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Silure glane =</a:t>
            </a:r>
          </a:p>
          <a:p>
            <a:pPr algn="ctr"/>
            <a:r>
              <a:rPr lang="fr-FR" sz="1000" dirty="0">
                <a:solidFill>
                  <a:schemeClr val="bg2">
                    <a:lumMod val="75000"/>
                  </a:schemeClr>
                </a:solidFill>
              </a:rPr>
              <a:t>Danube </a:t>
            </a:r>
            <a:r>
              <a:rPr lang="fr-FR" sz="1000" dirty="0" err="1">
                <a:solidFill>
                  <a:schemeClr val="bg2">
                    <a:lumMod val="75000"/>
                  </a:schemeClr>
                </a:solidFill>
              </a:rPr>
              <a:t>catfish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767158" y="5744743"/>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531150" y="6266331"/>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8" name="Image 17">
            <a:extLst>
              <a:ext uri="{FF2B5EF4-FFF2-40B4-BE49-F238E27FC236}">
                <a16:creationId xmlns:a16="http://schemas.microsoft.com/office/drawing/2014/main" id="{2BDED777-2750-4F24-B82B-B39916000991}"/>
              </a:ext>
            </a:extLst>
          </p:cNvPr>
          <p:cNvPicPr>
            <a:picLocks noChangeAspect="1"/>
          </p:cNvPicPr>
          <p:nvPr/>
        </p:nvPicPr>
        <p:blipFill>
          <a:blip r:embed="rId4"/>
          <a:stretch>
            <a:fillRect/>
          </a:stretch>
        </p:blipFill>
        <p:spPr>
          <a:xfrm>
            <a:off x="8469088" y="4028536"/>
            <a:ext cx="3462974" cy="2394553"/>
          </a:xfrm>
          <a:prstGeom prst="rect">
            <a:avLst/>
          </a:prstGeom>
        </p:spPr>
      </p:pic>
      <p:pic>
        <p:nvPicPr>
          <p:cNvPr id="20" name="Image 19">
            <a:extLst>
              <a:ext uri="{FF2B5EF4-FFF2-40B4-BE49-F238E27FC236}">
                <a16:creationId xmlns:a16="http://schemas.microsoft.com/office/drawing/2014/main" id="{DC062782-9714-4DD5-8882-C5334ABC1F89}"/>
              </a:ext>
            </a:extLst>
          </p:cNvPr>
          <p:cNvPicPr>
            <a:picLocks noChangeAspect="1"/>
          </p:cNvPicPr>
          <p:nvPr/>
        </p:nvPicPr>
        <p:blipFill>
          <a:blip r:embed="rId5"/>
          <a:stretch>
            <a:fillRect/>
          </a:stretch>
        </p:blipFill>
        <p:spPr>
          <a:xfrm>
            <a:off x="8686800" y="1476621"/>
            <a:ext cx="3072734" cy="2333358"/>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366</TotalTime>
  <Words>479</Words>
  <Application>Microsoft Office PowerPoint</Application>
  <PresentationFormat>Grand écran</PresentationFormat>
  <Paragraphs>12</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51</cp:revision>
  <dcterms:created xsi:type="dcterms:W3CDTF">2020-09-30T18:21:19Z</dcterms:created>
  <dcterms:modified xsi:type="dcterms:W3CDTF">2021-05-27T08:57:03Z</dcterms:modified>
</cp:coreProperties>
</file>