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F93"/>
    <a:srgbClr val="06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111" d="100"/>
          <a:sy n="111" d="100"/>
        </p:scale>
        <p:origin x="46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20/08/2021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84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1F6151CA-BA7D-4CB3-A894-5DE2DB8BCDDB}" type="datetimeFigureOut">
              <a:rPr lang="fr-FR" smtClean="0"/>
              <a:t>20/08/2021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6112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20/08/2021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7962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20/08/2021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201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20/08/2021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16517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20/08/2021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3153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20/08/2021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47141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20/08/2021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94234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20/08/2021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0690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20/08/2021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E94EF71E-DC9C-4A55-A938-7FDAED1D3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8" name="Connecteur droit 7">
            <a:extLst>
              <a:ext uri="{FF2B5EF4-FFF2-40B4-BE49-F238E27FC236}">
                <a16:creationId xmlns:a16="http://schemas.microsoft.com/office/drawing/2014/main" id="{37A52F4B-8923-400A-96B8-21A52645EF8B}"/>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9" name="ZoneTexte 8">
            <a:extLst>
              <a:ext uri="{FF2B5EF4-FFF2-40B4-BE49-F238E27FC236}">
                <a16:creationId xmlns:a16="http://schemas.microsoft.com/office/drawing/2014/main" id="{289D0645-3E7F-4266-B42D-952F6E1E283D}"/>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385909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20/08/2021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D81919DB-9CA2-4F5F-AA65-364770D1D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66351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6151CA-BA7D-4CB3-A894-5DE2DB8BCDDB}" type="datetimeFigureOut">
              <a:rPr lang="fr-FR" smtClean="0"/>
              <a:t>20/08/2021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4DEA5EE6-93DA-42E6-9316-4DEBFC5C37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34340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F6151CA-BA7D-4CB3-A894-5DE2DB8BCDDB}" type="datetimeFigureOut">
              <a:rPr lang="fr-FR" smtClean="0"/>
              <a:t>20/08/2021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7159E7D-841A-4ECA-A438-2FD7BA9870BF}" type="slidenum">
              <a:rPr lang="fr-FR" smtClean="0"/>
              <a:t>‹N°›</a:t>
            </a:fld>
            <a:endParaRPr lang="fr-FR"/>
          </a:p>
        </p:txBody>
      </p:sp>
      <p:pic>
        <p:nvPicPr>
          <p:cNvPr id="10" name="Image 9">
            <a:extLst>
              <a:ext uri="{FF2B5EF4-FFF2-40B4-BE49-F238E27FC236}">
                <a16:creationId xmlns:a16="http://schemas.microsoft.com/office/drawing/2014/main" id="{E14CB49A-B03B-4BAB-B88D-4966DA1D4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43772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F6151CA-BA7D-4CB3-A894-5DE2DB8BCDDB}" type="datetimeFigureOut">
              <a:rPr lang="fr-FR" smtClean="0"/>
              <a:t>20/08/2021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pic>
        <p:nvPicPr>
          <p:cNvPr id="6" name="Image 5">
            <a:extLst>
              <a:ext uri="{FF2B5EF4-FFF2-40B4-BE49-F238E27FC236}">
                <a16:creationId xmlns:a16="http://schemas.microsoft.com/office/drawing/2014/main" id="{C26F4B32-6593-4C51-A5C7-F137C100EE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92647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151CA-BA7D-4CB3-A894-5DE2DB8BCDDB}" type="datetimeFigureOut">
              <a:rPr lang="fr-FR" smtClean="0"/>
              <a:t>20/08/2021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7159E7D-841A-4ECA-A438-2FD7BA9870BF}" type="slidenum">
              <a:rPr lang="fr-FR" smtClean="0"/>
              <a:t>‹N°›</a:t>
            </a:fld>
            <a:endParaRPr lang="fr-FR"/>
          </a:p>
        </p:txBody>
      </p:sp>
      <p:pic>
        <p:nvPicPr>
          <p:cNvPr id="5" name="Image 4">
            <a:extLst>
              <a:ext uri="{FF2B5EF4-FFF2-40B4-BE49-F238E27FC236}">
                <a16:creationId xmlns:a16="http://schemas.microsoft.com/office/drawing/2014/main" id="{FDFE1475-6E37-4BB8-A2FC-9B9167E3E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260303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20/08/2021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D44A78E1-DD7D-4F95-B352-997C6FAEC8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0044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20/08/2021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0170D47A-EFA9-4805-B192-684D12E2F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81188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F6151CA-BA7D-4CB3-A894-5DE2DB8BCDDB}" type="datetimeFigureOut">
              <a:rPr lang="fr-FR" smtClean="0"/>
              <a:t>20/08/2021</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7159E7D-841A-4ECA-A438-2FD7BA9870BF}" type="slidenum">
              <a:rPr lang="fr-FR" smtClean="0"/>
              <a:t>‹N°›</a:t>
            </a:fld>
            <a:endParaRPr lang="fr-FR"/>
          </a:p>
        </p:txBody>
      </p:sp>
      <p:pic>
        <p:nvPicPr>
          <p:cNvPr id="13" name="Image 12">
            <a:extLst>
              <a:ext uri="{FF2B5EF4-FFF2-40B4-BE49-F238E27FC236}">
                <a16:creationId xmlns:a16="http://schemas.microsoft.com/office/drawing/2014/main" id="{2764FC99-2FAD-48F5-856D-EE0132FF078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14" name="Connecteur droit 13">
            <a:extLst>
              <a:ext uri="{FF2B5EF4-FFF2-40B4-BE49-F238E27FC236}">
                <a16:creationId xmlns:a16="http://schemas.microsoft.com/office/drawing/2014/main" id="{573DE984-2D62-4026-A032-12A88F0C622F}"/>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15" name="ZoneTexte 14">
            <a:extLst>
              <a:ext uri="{FF2B5EF4-FFF2-40B4-BE49-F238E27FC236}">
                <a16:creationId xmlns:a16="http://schemas.microsoft.com/office/drawing/2014/main" id="{B73F8C86-F8F4-480C-BC51-DB4502ACEAB0}"/>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233244744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2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E66DF41-B2BC-4E73-B24E-81CFF32239CA}"/>
              </a:ext>
            </a:extLst>
          </p:cNvPr>
          <p:cNvSpPr>
            <a:spLocks noGrp="1"/>
          </p:cNvSpPr>
          <p:nvPr>
            <p:ph idx="1"/>
          </p:nvPr>
        </p:nvSpPr>
        <p:spPr>
          <a:xfrm>
            <a:off x="-13018" y="1456019"/>
            <a:ext cx="8095969" cy="4166523"/>
          </a:xfrm>
        </p:spPr>
        <p:txBody>
          <a:bodyPr>
            <a:noAutofit/>
          </a:bodyPr>
          <a:lstStyle/>
          <a:p>
            <a:pPr>
              <a:spcBef>
                <a:spcPts val="300"/>
              </a:spcBef>
              <a:spcAft>
                <a:spcPts val="300"/>
              </a:spcAft>
              <a:buClr>
                <a:schemeClr val="bg2"/>
              </a:buClr>
            </a:pPr>
            <a:r>
              <a:rPr lang="fr-FR" sz="1200" dirty="0"/>
              <a:t>Cette écrevisse est originaire d'Amérique du nord. Elle a été introduite en France au début du XX</a:t>
            </a:r>
            <a:r>
              <a:rPr lang="fr-FR" sz="1200" baseline="30000" dirty="0"/>
              <a:t>e</a:t>
            </a:r>
            <a:r>
              <a:rPr lang="fr-FR" sz="1200" dirty="0"/>
              <a:t> siècle à des fins alimentaires. Elle a colonisé depuis l’ensemble des cours d’eau français au détriment des espèces autochtones. Espèce essentiellement nocturne, elle se cache la journée sous les pierres, dans les failles ou sous les racines.</a:t>
            </a:r>
          </a:p>
          <a:p>
            <a:pPr>
              <a:spcBef>
                <a:spcPts val="300"/>
              </a:spcBef>
              <a:spcAft>
                <a:spcPts val="300"/>
              </a:spcAft>
              <a:buClr>
                <a:schemeClr val="bg2"/>
              </a:buClr>
            </a:pPr>
            <a:r>
              <a:rPr lang="fr-FR" sz="1200" dirty="0"/>
              <a:t>Elle est peu exigeante pour la qualité de l'eau. Elle peut supporter les eaux froides (température &gt; 0°C) ainsi que les eaux chaudes (jusqu’à 30°C) bien que son optimum soit aux environs de 20°c.</a:t>
            </a:r>
          </a:p>
          <a:p>
            <a:pPr>
              <a:spcBef>
                <a:spcPts val="300"/>
              </a:spcBef>
              <a:spcAft>
                <a:spcPts val="300"/>
              </a:spcAft>
              <a:buClr>
                <a:schemeClr val="bg2"/>
              </a:buClr>
            </a:pPr>
            <a:r>
              <a:rPr lang="fr-FR" sz="1200" dirty="0"/>
              <a:t>L’écrevisse américaine mesure jusqu’à 10 cm et ressemble à un petit homard. Sa tête se termine par un rostre à bords presque parallèles se terminant par un triangle net et dont la section est en forme de gouttière. Elle possède 5 paires de pattes. La première est pourvue de pinces possédant un ergot acéré typique. Des tâches marron-rouge sont visibles sur les 6 segments de son abdomen. </a:t>
            </a:r>
          </a:p>
          <a:p>
            <a:pPr>
              <a:spcBef>
                <a:spcPts val="300"/>
              </a:spcBef>
              <a:spcAft>
                <a:spcPts val="300"/>
              </a:spcAft>
              <a:buClr>
                <a:schemeClr val="bg2"/>
              </a:buClr>
            </a:pPr>
            <a:r>
              <a:rPr lang="fr-FR" sz="1200" dirty="0"/>
              <a:t>Opportuniste omnivore, l’écrevisse américaine se nourrit de végétaux, de débris organiques et de petits animaux aquatiques morts ou vivants.</a:t>
            </a:r>
          </a:p>
          <a:p>
            <a:pPr>
              <a:spcBef>
                <a:spcPts val="300"/>
              </a:spcBef>
              <a:spcAft>
                <a:spcPts val="300"/>
              </a:spcAft>
              <a:buClr>
                <a:schemeClr val="bg2"/>
              </a:buClr>
            </a:pPr>
            <a:r>
              <a:rPr lang="fr-FR" sz="1200" dirty="0"/>
              <a:t>La ponte a lieu au printemps. La femelle porte entre 150 et 450 œufs sous son abdomen pendant 5 semaines. Elle s’occupe encore des larves 8 à 10 jours après leur éclosion. Les larves grandissent rapidement et peuvent atteindre la taille de 6 cm dès l’automne. Leur reproduction sera possible le printemps suivant après 9 à 11 mues. L’écrevisse américaine peut vivre jusqu’à 4 ans.</a:t>
            </a:r>
          </a:p>
          <a:p>
            <a:pPr>
              <a:spcBef>
                <a:spcPts val="300"/>
              </a:spcBef>
              <a:spcAft>
                <a:spcPts val="300"/>
              </a:spcAft>
              <a:buClr>
                <a:schemeClr val="bg2"/>
              </a:buClr>
            </a:pPr>
            <a:r>
              <a:rPr lang="fr-FR" sz="1200" dirty="0"/>
              <a:t>Une fois adulte, les écrevisses américaines ne craignent que les gros prédateurs (brochet, sandre, héron, grosse perche…). </a:t>
            </a:r>
          </a:p>
          <a:p>
            <a:pPr>
              <a:spcBef>
                <a:spcPts val="300"/>
              </a:spcBef>
              <a:spcAft>
                <a:spcPts val="300"/>
              </a:spcAft>
              <a:buClr>
                <a:schemeClr val="bg2"/>
              </a:buClr>
            </a:pPr>
            <a:r>
              <a:rPr lang="fr-FR" sz="1200" dirty="0"/>
              <a:t>L'écrevisse américaine est considérée comme une espèce "nuisible" (espèce envahissante). Elle peut donc être pêché tout le temps, presque partout et sans restriction de taille. Il est interdit de la transporter vivante.</a:t>
            </a:r>
          </a:p>
        </p:txBody>
      </p:sp>
      <p:sp>
        <p:nvSpPr>
          <p:cNvPr id="4" name="ZoneTexte 3">
            <a:extLst>
              <a:ext uri="{FF2B5EF4-FFF2-40B4-BE49-F238E27FC236}">
                <a16:creationId xmlns:a16="http://schemas.microsoft.com/office/drawing/2014/main" id="{5EB7B83B-7703-48A1-8A96-E903DB933BC6}"/>
              </a:ext>
            </a:extLst>
          </p:cNvPr>
          <p:cNvSpPr txBox="1"/>
          <p:nvPr/>
        </p:nvSpPr>
        <p:spPr>
          <a:xfrm>
            <a:off x="6678952" y="438390"/>
            <a:ext cx="5513048" cy="707886"/>
          </a:xfrm>
          <a:prstGeom prst="rect">
            <a:avLst/>
          </a:prstGeom>
          <a:noFill/>
        </p:spPr>
        <p:txBody>
          <a:bodyPr wrap="none" rtlCol="0">
            <a:spAutoFit/>
          </a:bodyPr>
          <a:lstStyle/>
          <a:p>
            <a:r>
              <a:rPr lang="fr-FR" sz="4000" i="1" dirty="0">
                <a:solidFill>
                  <a:srgbClr val="0070C0"/>
                </a:solidFill>
                <a:latin typeface="Comic Sans MS" panose="030F0702030302020204" pitchFamily="66" charset="0"/>
              </a:rPr>
              <a:t>L’écrevisse américaine</a:t>
            </a:r>
          </a:p>
        </p:txBody>
      </p:sp>
      <p:sp>
        <p:nvSpPr>
          <p:cNvPr id="5" name="ZoneTexte 4">
            <a:extLst>
              <a:ext uri="{FF2B5EF4-FFF2-40B4-BE49-F238E27FC236}">
                <a16:creationId xmlns:a16="http://schemas.microsoft.com/office/drawing/2014/main" id="{C0148C19-EBE4-4F0B-8172-D25DFF234B6F}"/>
              </a:ext>
            </a:extLst>
          </p:cNvPr>
          <p:cNvSpPr txBox="1"/>
          <p:nvPr/>
        </p:nvSpPr>
        <p:spPr>
          <a:xfrm>
            <a:off x="11233864" y="96058"/>
            <a:ext cx="776175" cy="369332"/>
          </a:xfrm>
          <a:prstGeom prst="rect">
            <a:avLst/>
          </a:prstGeom>
          <a:noFill/>
        </p:spPr>
        <p:txBody>
          <a:bodyPr wrap="none" rtlCol="0">
            <a:spAutoFit/>
          </a:bodyPr>
          <a:lstStyle/>
          <a:p>
            <a:r>
              <a:rPr lang="fr-FR" dirty="0">
                <a:solidFill>
                  <a:schemeClr val="accent1">
                    <a:lumMod val="75000"/>
                  </a:schemeClr>
                </a:solidFill>
                <a:latin typeface="Brush Script MT" panose="03060802040406070304" pitchFamily="66" charset="0"/>
              </a:rPr>
              <a:t>Août 21</a:t>
            </a:r>
          </a:p>
        </p:txBody>
      </p:sp>
      <p:sp>
        <p:nvSpPr>
          <p:cNvPr id="7" name="Rectangle : coins arrondis 6">
            <a:extLst>
              <a:ext uri="{FF2B5EF4-FFF2-40B4-BE49-F238E27FC236}">
                <a16:creationId xmlns:a16="http://schemas.microsoft.com/office/drawing/2014/main" id="{F64C3556-4DB9-4A68-A0D4-AB8779D43320}"/>
              </a:ext>
            </a:extLst>
          </p:cNvPr>
          <p:cNvSpPr/>
          <p:nvPr/>
        </p:nvSpPr>
        <p:spPr>
          <a:xfrm>
            <a:off x="353117" y="5890843"/>
            <a:ext cx="3076471" cy="618594"/>
          </a:xfrm>
          <a:prstGeom prst="roundRect">
            <a:avLst/>
          </a:prstGeom>
          <a:solidFill>
            <a:srgbClr val="0B5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50" b="1" dirty="0"/>
              <a:t>Origine du nom :</a:t>
            </a:r>
          </a:p>
          <a:p>
            <a:r>
              <a:rPr lang="fr-FR" sz="1150" dirty="0"/>
              <a:t>Son nom français vient de sa provenant géographique</a:t>
            </a:r>
          </a:p>
        </p:txBody>
      </p:sp>
      <p:sp>
        <p:nvSpPr>
          <p:cNvPr id="12" name="Rectangle : coins arrondis 11">
            <a:extLst>
              <a:ext uri="{FF2B5EF4-FFF2-40B4-BE49-F238E27FC236}">
                <a16:creationId xmlns:a16="http://schemas.microsoft.com/office/drawing/2014/main" id="{ACB81332-3C7D-41DB-A6AB-7DC87D7D7CCA}"/>
              </a:ext>
            </a:extLst>
          </p:cNvPr>
          <p:cNvSpPr/>
          <p:nvPr/>
        </p:nvSpPr>
        <p:spPr>
          <a:xfrm>
            <a:off x="4017321" y="5930960"/>
            <a:ext cx="1772932" cy="495743"/>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dirty="0">
                <a:solidFill>
                  <a:schemeClr val="bg2">
                    <a:lumMod val="75000"/>
                  </a:schemeClr>
                </a:solidFill>
              </a:rPr>
              <a:t>Ecrevisse américaine =</a:t>
            </a:r>
          </a:p>
          <a:p>
            <a:pPr algn="ctr"/>
            <a:r>
              <a:rPr lang="fr-FR" sz="1000" dirty="0" err="1">
                <a:solidFill>
                  <a:schemeClr val="bg2">
                    <a:lumMod val="75000"/>
                  </a:schemeClr>
                </a:solidFill>
              </a:rPr>
              <a:t>Spinycheek</a:t>
            </a:r>
            <a:r>
              <a:rPr lang="fr-FR" sz="1000" dirty="0">
                <a:solidFill>
                  <a:schemeClr val="bg2">
                    <a:lumMod val="75000"/>
                  </a:schemeClr>
                </a:solidFill>
              </a:rPr>
              <a:t> </a:t>
            </a:r>
            <a:r>
              <a:rPr lang="fr-FR" sz="1000" dirty="0" err="1">
                <a:solidFill>
                  <a:schemeClr val="bg2">
                    <a:lumMod val="75000"/>
                  </a:schemeClr>
                </a:solidFill>
              </a:rPr>
              <a:t>crayfish</a:t>
            </a:r>
            <a:endParaRPr lang="fr-FR" sz="1000" dirty="0">
              <a:solidFill>
                <a:schemeClr val="bg2">
                  <a:lumMod val="75000"/>
                </a:schemeClr>
              </a:solidFill>
            </a:endParaRPr>
          </a:p>
        </p:txBody>
      </p:sp>
      <p:pic>
        <p:nvPicPr>
          <p:cNvPr id="10" name="Image 9">
            <a:extLst>
              <a:ext uri="{FF2B5EF4-FFF2-40B4-BE49-F238E27FC236}">
                <a16:creationId xmlns:a16="http://schemas.microsoft.com/office/drawing/2014/main" id="{FE5F6AFF-7BCE-4AA3-B704-A7DB62C077B8}"/>
              </a:ext>
            </a:extLst>
          </p:cNvPr>
          <p:cNvPicPr>
            <a:picLocks noChangeAspect="1"/>
          </p:cNvPicPr>
          <p:nvPr/>
        </p:nvPicPr>
        <p:blipFill>
          <a:blip r:embed="rId2"/>
          <a:stretch>
            <a:fillRect/>
          </a:stretch>
        </p:blipFill>
        <p:spPr>
          <a:xfrm>
            <a:off x="3839592" y="5735218"/>
            <a:ext cx="355459" cy="391486"/>
          </a:xfrm>
          <a:prstGeom prst="rect">
            <a:avLst/>
          </a:prstGeom>
        </p:spPr>
      </p:pic>
      <p:pic>
        <p:nvPicPr>
          <p:cNvPr id="17" name="Image 16">
            <a:extLst>
              <a:ext uri="{FF2B5EF4-FFF2-40B4-BE49-F238E27FC236}">
                <a16:creationId xmlns:a16="http://schemas.microsoft.com/office/drawing/2014/main" id="{6949CED9-E131-4787-850D-0A3034B4F362}"/>
              </a:ext>
            </a:extLst>
          </p:cNvPr>
          <p:cNvPicPr>
            <a:picLocks noChangeAspect="1"/>
          </p:cNvPicPr>
          <p:nvPr/>
        </p:nvPicPr>
        <p:blipFill>
          <a:blip r:embed="rId3"/>
          <a:stretch>
            <a:fillRect/>
          </a:stretch>
        </p:blipFill>
        <p:spPr>
          <a:xfrm>
            <a:off x="5603584" y="6256806"/>
            <a:ext cx="351675" cy="339794"/>
          </a:xfrm>
          <a:prstGeom prst="rect">
            <a:avLst/>
          </a:prstGeom>
        </p:spPr>
      </p:pic>
      <p:sp>
        <p:nvSpPr>
          <p:cNvPr id="2" name="ZoneTexte 1">
            <a:extLst>
              <a:ext uri="{FF2B5EF4-FFF2-40B4-BE49-F238E27FC236}">
                <a16:creationId xmlns:a16="http://schemas.microsoft.com/office/drawing/2014/main" id="{6AD5F998-FFDD-4641-9328-781E1399C882}"/>
              </a:ext>
            </a:extLst>
          </p:cNvPr>
          <p:cNvSpPr txBox="1"/>
          <p:nvPr/>
        </p:nvSpPr>
        <p:spPr>
          <a:xfrm>
            <a:off x="10302878" y="6596600"/>
            <a:ext cx="1889122" cy="246221"/>
          </a:xfrm>
          <a:prstGeom prst="rect">
            <a:avLst/>
          </a:prstGeom>
          <a:solidFill>
            <a:schemeClr val="tx1"/>
          </a:solidFill>
        </p:spPr>
        <p:txBody>
          <a:bodyPr wrap="square" rtlCol="0">
            <a:spAutoFit/>
          </a:bodyPr>
          <a:lstStyle/>
          <a:p>
            <a:pPr algn="r"/>
            <a:r>
              <a:rPr lang="fr-FR" sz="1000" dirty="0">
                <a:solidFill>
                  <a:schemeClr val="bg2">
                    <a:lumMod val="75000"/>
                  </a:schemeClr>
                </a:solidFill>
              </a:rPr>
              <a:t>Source : site doris.FFESSM.fr</a:t>
            </a:r>
          </a:p>
        </p:txBody>
      </p:sp>
      <p:pic>
        <p:nvPicPr>
          <p:cNvPr id="8" name="Image 7">
            <a:extLst>
              <a:ext uri="{FF2B5EF4-FFF2-40B4-BE49-F238E27FC236}">
                <a16:creationId xmlns:a16="http://schemas.microsoft.com/office/drawing/2014/main" id="{D723AD61-9C0E-4736-B490-CF73367CF047}"/>
              </a:ext>
            </a:extLst>
          </p:cNvPr>
          <p:cNvPicPr>
            <a:picLocks noChangeAspect="1"/>
          </p:cNvPicPr>
          <p:nvPr/>
        </p:nvPicPr>
        <p:blipFill>
          <a:blip r:embed="rId4"/>
          <a:stretch>
            <a:fillRect/>
          </a:stretch>
        </p:blipFill>
        <p:spPr>
          <a:xfrm>
            <a:off x="8899860" y="1318331"/>
            <a:ext cx="3093073" cy="1386770"/>
          </a:xfrm>
          <a:prstGeom prst="rect">
            <a:avLst/>
          </a:prstGeom>
        </p:spPr>
      </p:pic>
      <p:sp>
        <p:nvSpPr>
          <p:cNvPr id="21" name="ZoneTexte 20">
            <a:extLst>
              <a:ext uri="{FF2B5EF4-FFF2-40B4-BE49-F238E27FC236}">
                <a16:creationId xmlns:a16="http://schemas.microsoft.com/office/drawing/2014/main" id="{1D4FE083-EB1F-4E22-8D8E-684215CEA7F7}"/>
              </a:ext>
            </a:extLst>
          </p:cNvPr>
          <p:cNvSpPr txBox="1"/>
          <p:nvPr/>
        </p:nvSpPr>
        <p:spPr>
          <a:xfrm>
            <a:off x="10686689" y="2339550"/>
            <a:ext cx="1416606" cy="507831"/>
          </a:xfrm>
          <a:prstGeom prst="rect">
            <a:avLst/>
          </a:prstGeom>
          <a:solidFill>
            <a:schemeClr val="tx1"/>
          </a:solidFill>
        </p:spPr>
        <p:txBody>
          <a:bodyPr wrap="square" rtlCol="0">
            <a:spAutoFit/>
          </a:bodyPr>
          <a:lstStyle/>
          <a:p>
            <a:r>
              <a:rPr lang="fr-FR" sz="900" dirty="0">
                <a:solidFill>
                  <a:schemeClr val="bg2">
                    <a:lumMod val="75000"/>
                  </a:schemeClr>
                </a:solidFill>
              </a:rPr>
              <a:t>1- Rostre</a:t>
            </a:r>
          </a:p>
          <a:p>
            <a:r>
              <a:rPr lang="fr-FR" sz="900" dirty="0">
                <a:solidFill>
                  <a:schemeClr val="bg2">
                    <a:lumMod val="75000"/>
                  </a:schemeClr>
                </a:solidFill>
              </a:rPr>
              <a:t>2- Ergot</a:t>
            </a:r>
          </a:p>
          <a:p>
            <a:r>
              <a:rPr lang="fr-FR" sz="900" dirty="0">
                <a:solidFill>
                  <a:schemeClr val="bg2">
                    <a:lumMod val="75000"/>
                  </a:schemeClr>
                </a:solidFill>
              </a:rPr>
              <a:t>3- Segment abdomen</a:t>
            </a:r>
          </a:p>
        </p:txBody>
      </p:sp>
      <p:pic>
        <p:nvPicPr>
          <p:cNvPr id="9" name="Image 8">
            <a:extLst>
              <a:ext uri="{FF2B5EF4-FFF2-40B4-BE49-F238E27FC236}">
                <a16:creationId xmlns:a16="http://schemas.microsoft.com/office/drawing/2014/main" id="{B1233221-E82F-4D4D-8EA9-DD89AFF41D23}"/>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t="12916" r="5489" b="17671"/>
          <a:stretch/>
        </p:blipFill>
        <p:spPr>
          <a:xfrm>
            <a:off x="8493654" y="4833177"/>
            <a:ext cx="3618447" cy="1772948"/>
          </a:xfrm>
          <a:prstGeom prst="rect">
            <a:avLst/>
          </a:prstGeom>
        </p:spPr>
      </p:pic>
      <p:pic>
        <p:nvPicPr>
          <p:cNvPr id="11" name="Image 10">
            <a:extLst>
              <a:ext uri="{FF2B5EF4-FFF2-40B4-BE49-F238E27FC236}">
                <a16:creationId xmlns:a16="http://schemas.microsoft.com/office/drawing/2014/main" id="{2623F12C-AC0D-4CC4-AEB6-80E4CF049837}"/>
              </a:ext>
            </a:extLst>
          </p:cNvPr>
          <p:cNvPicPr>
            <a:picLocks noChangeAspect="1"/>
          </p:cNvPicPr>
          <p:nvPr/>
        </p:nvPicPr>
        <p:blipFill>
          <a:blip r:embed="rId7"/>
          <a:stretch>
            <a:fillRect/>
          </a:stretch>
        </p:blipFill>
        <p:spPr>
          <a:xfrm>
            <a:off x="8273688" y="2705101"/>
            <a:ext cx="2029190" cy="2038484"/>
          </a:xfrm>
          <a:prstGeom prst="rect">
            <a:avLst/>
          </a:prstGeom>
        </p:spPr>
      </p:pic>
      <p:sp>
        <p:nvSpPr>
          <p:cNvPr id="6" name="Ellipse 5">
            <a:extLst>
              <a:ext uri="{FF2B5EF4-FFF2-40B4-BE49-F238E27FC236}">
                <a16:creationId xmlns:a16="http://schemas.microsoft.com/office/drawing/2014/main" id="{D73B379B-E026-40E9-B249-40C650EF813A}"/>
              </a:ext>
            </a:extLst>
          </p:cNvPr>
          <p:cNvSpPr/>
          <p:nvPr/>
        </p:nvSpPr>
        <p:spPr>
          <a:xfrm>
            <a:off x="9471804" y="1811547"/>
            <a:ext cx="474453" cy="422695"/>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3" name="Forme libre : forme 12">
            <a:extLst>
              <a:ext uri="{FF2B5EF4-FFF2-40B4-BE49-F238E27FC236}">
                <a16:creationId xmlns:a16="http://schemas.microsoft.com/office/drawing/2014/main" id="{EBE91C56-1FCA-4066-95FD-09D1E0E77A13}"/>
              </a:ext>
            </a:extLst>
          </p:cNvPr>
          <p:cNvSpPr/>
          <p:nvPr/>
        </p:nvSpPr>
        <p:spPr>
          <a:xfrm>
            <a:off x="9859992" y="1690766"/>
            <a:ext cx="1181819" cy="181166"/>
          </a:xfrm>
          <a:custGeom>
            <a:avLst/>
            <a:gdLst>
              <a:gd name="connsiteX0" fmla="*/ 0 w 1181819"/>
              <a:gd name="connsiteY0" fmla="*/ 181166 h 181166"/>
              <a:gd name="connsiteX1" fmla="*/ 638355 w 1181819"/>
              <a:gd name="connsiteY1" fmla="*/ 11 h 181166"/>
              <a:gd name="connsiteX2" fmla="*/ 1181819 w 1181819"/>
              <a:gd name="connsiteY2" fmla="*/ 172540 h 181166"/>
            </a:gdLst>
            <a:ahLst/>
            <a:cxnLst>
              <a:cxn ang="0">
                <a:pos x="connsiteX0" y="connsiteY0"/>
              </a:cxn>
              <a:cxn ang="0">
                <a:pos x="connsiteX1" y="connsiteY1"/>
              </a:cxn>
              <a:cxn ang="0">
                <a:pos x="connsiteX2" y="connsiteY2"/>
              </a:cxn>
            </a:cxnLst>
            <a:rect l="l" t="t" r="r" b="b"/>
            <a:pathLst>
              <a:path w="1181819" h="181166">
                <a:moveTo>
                  <a:pt x="0" y="181166"/>
                </a:moveTo>
                <a:cubicBezTo>
                  <a:pt x="220692" y="91307"/>
                  <a:pt x="441385" y="1449"/>
                  <a:pt x="638355" y="11"/>
                </a:cubicBezTo>
                <a:cubicBezTo>
                  <a:pt x="835325" y="-1427"/>
                  <a:pt x="1091242" y="130846"/>
                  <a:pt x="1181819" y="172540"/>
                </a:cubicBezTo>
              </a:path>
            </a:pathLst>
          </a:custGeom>
          <a:ln>
            <a:solidFill>
              <a:srgbClr val="C00000"/>
            </a:solidFill>
            <a:tailEnd type="triangle"/>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731455396"/>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271</TotalTime>
  <Words>369</Words>
  <Application>Microsoft Office PowerPoint</Application>
  <PresentationFormat>Grand écran</PresentationFormat>
  <Paragraphs>17</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Brush Script MT</vt:lpstr>
      <vt:lpstr>Century Gothic</vt:lpstr>
      <vt:lpstr>Comic Sans MS</vt:lpstr>
      <vt:lpstr>Wingdings 3</vt:lpstr>
      <vt:lpstr>Secteur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VALERIANI</dc:creator>
  <cp:lastModifiedBy>Guillaume VALERIANI</cp:lastModifiedBy>
  <cp:revision>46</cp:revision>
  <dcterms:created xsi:type="dcterms:W3CDTF">2020-09-30T18:21:19Z</dcterms:created>
  <dcterms:modified xsi:type="dcterms:W3CDTF">2021-08-20T14:24:07Z</dcterms:modified>
</cp:coreProperties>
</file>