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27/05/2021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27/05/2021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27/05/2021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27/05/2021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27/05/2021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27/05/2021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27/05/2021</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7155" y="1572391"/>
            <a:ext cx="8340272" cy="4166523"/>
          </a:xfrm>
        </p:spPr>
        <p:txBody>
          <a:bodyPr>
            <a:noAutofit/>
          </a:bodyPr>
          <a:lstStyle/>
          <a:p>
            <a:pPr>
              <a:spcBef>
                <a:spcPts val="300"/>
              </a:spcBef>
              <a:spcAft>
                <a:spcPts val="300"/>
              </a:spcAft>
              <a:buClr>
                <a:schemeClr val="bg2"/>
              </a:buClr>
            </a:pPr>
            <a:r>
              <a:rPr lang="fr-FR" sz="1200" i="1" dirty="0" err="1"/>
              <a:t>Spongilla</a:t>
            </a:r>
            <a:r>
              <a:rPr lang="fr-FR" sz="1200" i="1" dirty="0"/>
              <a:t> </a:t>
            </a:r>
            <a:r>
              <a:rPr lang="fr-FR" sz="1200" i="1" dirty="0" err="1"/>
              <a:t>lacustris</a:t>
            </a:r>
            <a:r>
              <a:rPr lang="fr-FR" sz="1200" i="1" dirty="0"/>
              <a:t> </a:t>
            </a:r>
            <a:r>
              <a:rPr lang="fr-FR" sz="1200" dirty="0"/>
              <a:t>est l’éponge d’eau douce la plus présente en France. Elle se rencontre dans presque tous les types d’eau douce, indépendamment de la température ou du courant, le plus souvent en eau profonde car elle ne supporte pas la dessiccation. Elle est présente dans la carrière de Beffes.</a:t>
            </a:r>
          </a:p>
          <a:p>
            <a:pPr>
              <a:spcBef>
                <a:spcPts val="300"/>
              </a:spcBef>
              <a:spcAft>
                <a:spcPts val="300"/>
              </a:spcAft>
              <a:buClr>
                <a:schemeClr val="bg2"/>
              </a:buClr>
            </a:pPr>
            <a:r>
              <a:rPr lang="fr-FR" sz="1200" i="1" dirty="0" err="1"/>
              <a:t>Spongilla</a:t>
            </a:r>
            <a:r>
              <a:rPr lang="fr-FR" sz="1200" i="1" dirty="0"/>
              <a:t> </a:t>
            </a:r>
            <a:r>
              <a:rPr lang="fr-FR" sz="1200" i="1" dirty="0" err="1"/>
              <a:t>lacustris</a:t>
            </a:r>
            <a:r>
              <a:rPr lang="fr-FR" sz="1200" i="1" dirty="0"/>
              <a:t> </a:t>
            </a:r>
            <a:r>
              <a:rPr lang="fr-FR" sz="1200" dirty="0"/>
              <a:t>se présente sous une forme aplatie irrégulière recouvrant le substrat (roche, arbre…). Sa couleur varie du blanc cassé au rouge-brun. Durant l’hiver, elle produit des gemmules qui sont globulaires, parfaitement rondes, habituellement orangées. Le reste de l’éponge dégénère. </a:t>
            </a:r>
          </a:p>
          <a:p>
            <a:pPr>
              <a:spcBef>
                <a:spcPts val="300"/>
              </a:spcBef>
              <a:spcAft>
                <a:spcPts val="300"/>
              </a:spcAft>
              <a:buClr>
                <a:schemeClr val="bg2"/>
              </a:buClr>
            </a:pPr>
            <a:r>
              <a:rPr lang="fr-FR" sz="1200" dirty="0"/>
              <a:t>Comme toutes les éponges, cette éponge d’eau douce filtre l’eau pour en retenir les particules nutritives. L’eau pénètre par des orifices inhalant (ostiole : les plus petits trous visibles sur l’éponge) et ressort par des orifices exhalant (oscule : les plus gros trous visibles sur l’éponge).</a:t>
            </a:r>
          </a:p>
          <a:p>
            <a:pPr>
              <a:spcBef>
                <a:spcPts val="300"/>
              </a:spcBef>
              <a:spcAft>
                <a:spcPts val="300"/>
              </a:spcAft>
              <a:buClr>
                <a:schemeClr val="bg2"/>
              </a:buClr>
            </a:pPr>
            <a:r>
              <a:rPr lang="fr-FR" sz="1200" i="1" dirty="0" err="1"/>
              <a:t>Spongilla</a:t>
            </a:r>
            <a:r>
              <a:rPr lang="fr-FR" sz="1200" i="1" dirty="0"/>
              <a:t> </a:t>
            </a:r>
            <a:r>
              <a:rPr lang="fr-FR" sz="1200" i="1" dirty="0" err="1"/>
              <a:t>lacustris</a:t>
            </a:r>
            <a:r>
              <a:rPr lang="fr-FR" sz="1200" dirty="0"/>
              <a:t> est une espèce hermaphrodite alternante : 1 année l’individu est femelle et l’autre année il est mâle et ainsi de suite. Elle se reproduit selon 2 modes.</a:t>
            </a:r>
          </a:p>
          <a:p>
            <a:pPr lvl="1">
              <a:spcBef>
                <a:spcPts val="300"/>
              </a:spcBef>
              <a:spcAft>
                <a:spcPts val="300"/>
              </a:spcAft>
              <a:buClr>
                <a:schemeClr val="bg2"/>
              </a:buClr>
            </a:pPr>
            <a:r>
              <a:rPr lang="fr-FR" sz="1200" dirty="0"/>
              <a:t>Reproduction sexuée: les spermatozoïdes se forment au début de l'été et sont entraînés par l’eau jusqu’aux ovocytes. Les œufs fécondés donnent naissance à des larves qui nagent librement pendant douze heures avant de se fixer. Elles se dirigent d’abord vers la surface (attirées par la lumière) puis vers l’ombre pour se fixer. Ce comportement assure la dissémination de l’espèce. La croissance dure jusqu'à l'automne où l'éponge atteint une taille de 3 à 20 </a:t>
            </a:r>
            <a:r>
              <a:rPr lang="fr-FR" sz="1200" dirty="0" err="1"/>
              <a:t>mm.</a:t>
            </a:r>
            <a:endParaRPr lang="fr-FR" sz="1200" dirty="0"/>
          </a:p>
          <a:p>
            <a:pPr lvl="1">
              <a:spcBef>
                <a:spcPts val="300"/>
              </a:spcBef>
              <a:spcAft>
                <a:spcPts val="300"/>
              </a:spcAft>
              <a:buClr>
                <a:schemeClr val="bg2"/>
              </a:buClr>
            </a:pPr>
            <a:r>
              <a:rPr lang="fr-FR" sz="1200" dirty="0"/>
              <a:t>Reproduction asexuée: soit par fragmentation (une éponge broyée est capable de se régénérer) soit après l’hiver (les gemmules donnent vie à une nouvelle éponge, clone de l’éponge de l’année précédente).</a:t>
            </a:r>
          </a:p>
          <a:p>
            <a:pPr>
              <a:spcBef>
                <a:spcPts val="300"/>
              </a:spcBef>
              <a:spcAft>
                <a:spcPts val="300"/>
              </a:spcAft>
              <a:buClr>
                <a:schemeClr val="bg2"/>
              </a:buClr>
            </a:pPr>
            <a:r>
              <a:rPr lang="fr-FR" sz="1200" i="1" dirty="0" err="1"/>
              <a:t>Spongilla</a:t>
            </a:r>
            <a:r>
              <a:rPr lang="fr-FR" sz="1200" i="1" dirty="0"/>
              <a:t> </a:t>
            </a:r>
            <a:r>
              <a:rPr lang="fr-FR" sz="1200" i="1" dirty="0" err="1"/>
              <a:t>lacustris</a:t>
            </a:r>
            <a:r>
              <a:rPr lang="fr-FR" sz="1200" i="1" dirty="0"/>
              <a:t> </a:t>
            </a:r>
            <a:r>
              <a:rPr lang="fr-FR" sz="1200" dirty="0"/>
              <a:t>a une odeur iodée typique, assez désagréable. Elle a peu de prédateur. </a:t>
            </a:r>
          </a:p>
          <a:p>
            <a:pPr>
              <a:spcBef>
                <a:spcPts val="300"/>
              </a:spcBef>
              <a:spcAft>
                <a:spcPts val="300"/>
              </a:spcAft>
              <a:buClr>
                <a:schemeClr val="bg2"/>
              </a:buClr>
            </a:pPr>
            <a:r>
              <a:rPr lang="fr-FR" sz="1200" dirty="0"/>
              <a:t>Evitez de toucher </a:t>
            </a:r>
            <a:r>
              <a:rPr lang="fr-FR" sz="1200" i="1" dirty="0" err="1"/>
              <a:t>Spongilla</a:t>
            </a:r>
            <a:r>
              <a:rPr lang="fr-FR" sz="1200" i="1" dirty="0"/>
              <a:t> </a:t>
            </a:r>
            <a:r>
              <a:rPr lang="fr-FR" sz="1200" i="1" dirty="0" err="1"/>
              <a:t>lacustris</a:t>
            </a:r>
            <a:r>
              <a:rPr lang="fr-FR" sz="1200" i="1" dirty="0"/>
              <a:t> </a:t>
            </a:r>
            <a:r>
              <a:rPr lang="fr-FR" sz="1200" dirty="0"/>
              <a:t>lorsque vous êtes en plongée. Cette éponge a la consistance du yaourt et s'effrite au simple contact de vos doigts. Attention également à vos bulles d'air.</a:t>
            </a:r>
          </a:p>
        </p:txBody>
      </p:sp>
      <p:sp>
        <p:nvSpPr>
          <p:cNvPr id="4" name="ZoneTexte 3">
            <a:extLst>
              <a:ext uri="{FF2B5EF4-FFF2-40B4-BE49-F238E27FC236}">
                <a16:creationId xmlns:a16="http://schemas.microsoft.com/office/drawing/2014/main" id="{5EB7B83B-7703-48A1-8A96-E903DB933BC6}"/>
              </a:ext>
            </a:extLst>
          </p:cNvPr>
          <p:cNvSpPr txBox="1"/>
          <p:nvPr/>
        </p:nvSpPr>
        <p:spPr>
          <a:xfrm>
            <a:off x="7094130" y="471012"/>
            <a:ext cx="5097870"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L’éponge d’eau douce</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1233864" y="96058"/>
            <a:ext cx="870751" cy="369332"/>
          </a:xfrm>
          <a:prstGeom prst="rect">
            <a:avLst/>
          </a:prstGeom>
          <a:noFill/>
        </p:spPr>
        <p:txBody>
          <a:bodyPr wrap="none" rtlCol="0">
            <a:spAutoFit/>
          </a:bodyPr>
          <a:lstStyle/>
          <a:p>
            <a:r>
              <a:rPr lang="fr-FR">
                <a:solidFill>
                  <a:schemeClr val="accent1">
                    <a:lumMod val="75000"/>
                  </a:schemeClr>
                </a:solidFill>
                <a:latin typeface="Brush Script MT" panose="03060802040406070304" pitchFamily="66" charset="0"/>
              </a:rPr>
              <a:t>Juillet 21</a:t>
            </a:r>
            <a:endParaRPr lang="fr-FR" dirty="0">
              <a:solidFill>
                <a:schemeClr val="accent1">
                  <a:lumMod val="75000"/>
                </a:schemeClr>
              </a:solidFill>
              <a:latin typeface="Brush Script MT" panose="03060802040406070304" pitchFamily="66" charset="0"/>
            </a:endParaRP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14765" y="6135462"/>
            <a:ext cx="4077995" cy="495743"/>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50" b="1" dirty="0"/>
              <a:t>Origine du nom :</a:t>
            </a:r>
          </a:p>
          <a:p>
            <a:r>
              <a:rPr lang="fr-FR" sz="1150" i="1" dirty="0" err="1"/>
              <a:t>Lacustris</a:t>
            </a:r>
            <a:r>
              <a:rPr lang="fr-FR" sz="1150" i="1" dirty="0"/>
              <a:t> </a:t>
            </a:r>
            <a:r>
              <a:rPr lang="fr-FR" sz="1150" dirty="0"/>
              <a:t>vient du latin : eau dormante, lac, étang.</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653745" y="6136545"/>
            <a:ext cx="1772932"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Eponge d’eau douce=</a:t>
            </a:r>
          </a:p>
          <a:p>
            <a:pPr algn="ctr"/>
            <a:r>
              <a:rPr lang="fr-FR" sz="1000" dirty="0" err="1">
                <a:solidFill>
                  <a:schemeClr val="bg2">
                    <a:lumMod val="75000"/>
                  </a:schemeClr>
                </a:solidFill>
              </a:rPr>
              <a:t>Freswater</a:t>
            </a:r>
            <a:r>
              <a:rPr lang="fr-FR" sz="1000" dirty="0">
                <a:solidFill>
                  <a:schemeClr val="bg2">
                    <a:lumMod val="75000"/>
                  </a:schemeClr>
                </a:solidFill>
              </a:rPr>
              <a:t> </a:t>
            </a:r>
            <a:r>
              <a:rPr lang="fr-FR" sz="1000" dirty="0" err="1">
                <a:solidFill>
                  <a:schemeClr val="bg2">
                    <a:lumMod val="75000"/>
                  </a:schemeClr>
                </a:solidFill>
              </a:rPr>
              <a:t>sponge</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476016" y="5940803"/>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240008" y="6462391"/>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79941"/>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sp>
        <p:nvSpPr>
          <p:cNvPr id="13" name="ZoneTexte 12">
            <a:extLst>
              <a:ext uri="{FF2B5EF4-FFF2-40B4-BE49-F238E27FC236}">
                <a16:creationId xmlns:a16="http://schemas.microsoft.com/office/drawing/2014/main" id="{F368EB1B-7D45-4EE1-AE82-2C88306BC77C}"/>
              </a:ext>
            </a:extLst>
          </p:cNvPr>
          <p:cNvSpPr txBox="1"/>
          <p:nvPr/>
        </p:nvSpPr>
        <p:spPr>
          <a:xfrm>
            <a:off x="8462862" y="4102551"/>
            <a:ext cx="2565558" cy="246221"/>
          </a:xfrm>
          <a:prstGeom prst="rect">
            <a:avLst/>
          </a:prstGeom>
          <a:solidFill>
            <a:schemeClr val="tx1"/>
          </a:solidFill>
        </p:spPr>
        <p:txBody>
          <a:bodyPr wrap="square" rtlCol="0">
            <a:spAutoFit/>
          </a:bodyPr>
          <a:lstStyle/>
          <a:p>
            <a:r>
              <a:rPr lang="fr-FR" sz="1000" dirty="0">
                <a:solidFill>
                  <a:schemeClr val="bg2">
                    <a:lumMod val="75000"/>
                  </a:schemeClr>
                </a:solidFill>
              </a:rPr>
              <a:t>En hiver, sous forme de gemmules</a:t>
            </a:r>
          </a:p>
        </p:txBody>
      </p:sp>
      <p:pic>
        <p:nvPicPr>
          <p:cNvPr id="15" name="Image 14">
            <a:extLst>
              <a:ext uri="{FF2B5EF4-FFF2-40B4-BE49-F238E27FC236}">
                <a16:creationId xmlns:a16="http://schemas.microsoft.com/office/drawing/2014/main" id="{BFC6980C-AA08-49B7-B127-0FE6571BE3AD}"/>
              </a:ext>
            </a:extLst>
          </p:cNvPr>
          <p:cNvPicPr>
            <a:picLocks noChangeAspect="1"/>
          </p:cNvPicPr>
          <p:nvPr/>
        </p:nvPicPr>
        <p:blipFill rotWithShape="1">
          <a:blip r:embed="rId4"/>
          <a:srcRect l="-582" r="8335"/>
          <a:stretch/>
        </p:blipFill>
        <p:spPr>
          <a:xfrm>
            <a:off x="8551491" y="4324908"/>
            <a:ext cx="2695948" cy="2194144"/>
          </a:xfrm>
          <a:prstGeom prst="rect">
            <a:avLst/>
          </a:prstGeom>
        </p:spPr>
      </p:pic>
      <p:sp>
        <p:nvSpPr>
          <p:cNvPr id="21" name="ZoneTexte 20">
            <a:extLst>
              <a:ext uri="{FF2B5EF4-FFF2-40B4-BE49-F238E27FC236}">
                <a16:creationId xmlns:a16="http://schemas.microsoft.com/office/drawing/2014/main" id="{1D4FE083-EB1F-4E22-8D8E-684215CEA7F7}"/>
              </a:ext>
            </a:extLst>
          </p:cNvPr>
          <p:cNvSpPr txBox="1"/>
          <p:nvPr/>
        </p:nvSpPr>
        <p:spPr>
          <a:xfrm>
            <a:off x="8767143" y="1341535"/>
            <a:ext cx="607404" cy="246221"/>
          </a:xfrm>
          <a:prstGeom prst="rect">
            <a:avLst/>
          </a:prstGeom>
          <a:solidFill>
            <a:schemeClr val="tx1"/>
          </a:solidFill>
        </p:spPr>
        <p:txBody>
          <a:bodyPr wrap="square" rtlCol="0">
            <a:spAutoFit/>
          </a:bodyPr>
          <a:lstStyle/>
          <a:p>
            <a:r>
              <a:rPr lang="fr-FR" sz="1000" dirty="0">
                <a:solidFill>
                  <a:schemeClr val="bg2">
                    <a:lumMod val="75000"/>
                  </a:schemeClr>
                </a:solidFill>
              </a:rPr>
              <a:t>En été</a:t>
            </a:r>
          </a:p>
        </p:txBody>
      </p:sp>
      <p:pic>
        <p:nvPicPr>
          <p:cNvPr id="16" name="Image 15">
            <a:extLst>
              <a:ext uri="{FF2B5EF4-FFF2-40B4-BE49-F238E27FC236}">
                <a16:creationId xmlns:a16="http://schemas.microsoft.com/office/drawing/2014/main" id="{4AD0D0DF-4CE2-4547-8E5F-B88D938C8A4B}"/>
              </a:ext>
            </a:extLst>
          </p:cNvPr>
          <p:cNvPicPr>
            <a:picLocks noChangeAspect="1"/>
          </p:cNvPicPr>
          <p:nvPr/>
        </p:nvPicPr>
        <p:blipFill>
          <a:blip r:embed="rId5"/>
          <a:stretch>
            <a:fillRect/>
          </a:stretch>
        </p:blipFill>
        <p:spPr>
          <a:xfrm>
            <a:off x="8863810" y="1572391"/>
            <a:ext cx="3027891" cy="2268737"/>
          </a:xfrm>
          <a:prstGeom prst="rect">
            <a:avLst/>
          </a:prstGeom>
        </p:spPr>
      </p:pic>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204</TotalTime>
  <Words>399</Words>
  <Application>Microsoft Office PowerPoint</Application>
  <PresentationFormat>Grand écran</PresentationFormat>
  <Paragraphs>17</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Brush Script MT</vt:lpstr>
      <vt:lpstr>Century Gothic</vt:lpstr>
      <vt:lpstr>Comic Sans MS</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32</cp:revision>
  <dcterms:created xsi:type="dcterms:W3CDTF">2020-09-30T18:21:19Z</dcterms:created>
  <dcterms:modified xsi:type="dcterms:W3CDTF">2021-05-27T08:53:31Z</dcterms:modified>
</cp:coreProperties>
</file>